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6" r:id="rId3"/>
    <p:sldId id="258" r:id="rId4"/>
    <p:sldId id="259" r:id="rId5"/>
    <p:sldId id="260" r:id="rId6"/>
    <p:sldId id="261" r:id="rId7"/>
    <p:sldId id="286" r:id="rId8"/>
    <p:sldId id="289" r:id="rId9"/>
    <p:sldId id="290" r:id="rId10"/>
    <p:sldId id="291" r:id="rId11"/>
    <p:sldId id="292" r:id="rId12"/>
    <p:sldId id="293" r:id="rId13"/>
    <p:sldId id="300" r:id="rId14"/>
    <p:sldId id="295" r:id="rId15"/>
    <p:sldId id="297"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4"/>
    <p:restoredTop sz="80581"/>
  </p:normalViewPr>
  <p:slideViewPr>
    <p:cSldViewPr snapToGrid="0" snapToObjects="1">
      <p:cViewPr varScale="1">
        <p:scale>
          <a:sx n="74" d="100"/>
          <a:sy n="74"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46DE8-7D1F-2B4C-9B32-9D140EE1A646}" type="datetimeFigureOut">
              <a:rPr lang="en-US" smtClean="0"/>
              <a:t>9/17/18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1782E-1148-E549-852F-79FB26ADF796}" type="slidenum">
              <a:rPr lang="en-US" smtClean="0"/>
              <a:t>‹#›</a:t>
            </a:fld>
            <a:endParaRPr lang="en-US"/>
          </a:p>
        </p:txBody>
      </p:sp>
    </p:spTree>
    <p:extLst>
      <p:ext uri="{BB962C8B-B14F-4D97-AF65-F5344CB8AC3E}">
        <p14:creationId xmlns:p14="http://schemas.microsoft.com/office/powerpoint/2010/main" val="109154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opedia.com/terms/p/proof-work.asp"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investopedia.com/terms/l/litecoin.asp" TargetMode="External"/><Relationship Id="rId4" Type="http://schemas.openxmlformats.org/officeDocument/2006/relationships/hyperlink" Target="https://www.investopedia.com/terms/b/bitcoin.asp"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terms/p/proof-stake-pos.as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1782E-1148-E549-852F-79FB26ADF796}" type="slidenum">
              <a:rPr lang="en-US" smtClean="0"/>
              <a:t>1</a:t>
            </a:fld>
            <a:endParaRPr lang="en-US"/>
          </a:p>
        </p:txBody>
      </p:sp>
    </p:spTree>
    <p:extLst>
      <p:ext uri="{BB962C8B-B14F-4D97-AF65-F5344CB8AC3E}">
        <p14:creationId xmlns:p14="http://schemas.microsoft.com/office/powerpoint/2010/main" val="40896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1782E-1148-E549-852F-79FB26ADF796}" type="slidenum">
              <a:rPr lang="en-US" smtClean="0"/>
              <a:t>3</a:t>
            </a:fld>
            <a:endParaRPr lang="en-US"/>
          </a:p>
        </p:txBody>
      </p:sp>
    </p:spTree>
    <p:extLst>
      <p:ext uri="{BB962C8B-B14F-4D97-AF65-F5344CB8AC3E}">
        <p14:creationId xmlns:p14="http://schemas.microsoft.com/office/powerpoint/2010/main" val="21648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different kinds of consensus mechanism algorithms which work on different principles.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proof of work (POW)</a:t>
            </a:r>
            <a:r>
              <a:rPr lang="en-US" sz="1200" b="0" i="0" u="none" strike="noStrike" kern="1200" dirty="0">
                <a:solidFill>
                  <a:schemeClr val="tx1"/>
                </a:solidFill>
                <a:effectLst/>
                <a:latin typeface="+mn-lt"/>
                <a:ea typeface="+mn-ea"/>
                <a:cs typeface="+mn-cs"/>
              </a:rPr>
              <a:t> is a common consensus algorithm used by the most popular cryptocurrency networks like </a:t>
            </a:r>
            <a:r>
              <a:rPr lang="en-US" sz="1200" b="0" i="0" u="none" strike="noStrike" kern="1200" dirty="0">
                <a:solidFill>
                  <a:schemeClr val="tx1"/>
                </a:solidFill>
                <a:effectLst/>
                <a:latin typeface="+mn-lt"/>
                <a:ea typeface="+mn-ea"/>
                <a:cs typeface="+mn-cs"/>
                <a:hlinkClick r:id="rId4"/>
              </a:rPr>
              <a:t>Bitcoin</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a:rPr>
              <a:t>Litecoin</a:t>
            </a:r>
            <a:r>
              <a:rPr lang="en-US" sz="1200" b="0" i="0" u="none" strike="noStrike" kern="1200" dirty="0">
                <a:solidFill>
                  <a:schemeClr val="tx1"/>
                </a:solidFill>
                <a:effectLst/>
                <a:latin typeface="+mn-lt"/>
                <a:ea typeface="+mn-ea"/>
                <a:cs typeface="+mn-cs"/>
              </a:rPr>
              <a:t>. It requires a participant node to prove that the work done and submitted by them qualifies them to receive the right to add new transactions to the blockchain. However, this whole mining mechanism of Bitcoin needs high energy consumption and longer processing time.</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dirty="0"/>
              <a:t>Figure 1 ranks energy consumption by two </a:t>
            </a:r>
            <a:r>
              <a:rPr lang="en-US" dirty="0" err="1"/>
              <a:t>PoW</a:t>
            </a:r>
            <a:r>
              <a:rPr lang="en-US" dirty="0"/>
              <a:t> blockchains, Bitcoin and Ethereum, against that of all countries. The ﬁgure shows that Bitcoin and Ethereum collectively consume more energy on an annual basis than all but 69 countries individually. Separately, environmental researchers project that Bitcoin alone may overtake Denmark in energy consumption by 2020. </a:t>
            </a:r>
          </a:p>
          <a:p>
            <a:endParaRPr lang="en-US" dirty="0"/>
          </a:p>
          <a:p>
            <a:endParaRPr lang="en-US" dirty="0"/>
          </a:p>
        </p:txBody>
      </p:sp>
      <p:sp>
        <p:nvSpPr>
          <p:cNvPr id="4" name="Slide Number Placeholder 3"/>
          <p:cNvSpPr>
            <a:spLocks noGrp="1"/>
          </p:cNvSpPr>
          <p:nvPr>
            <p:ph type="sldNum" sz="quarter" idx="5"/>
          </p:nvPr>
        </p:nvSpPr>
        <p:spPr/>
        <p:txBody>
          <a:bodyPr/>
          <a:lstStyle/>
          <a:p>
            <a:fld id="{4E01782E-1148-E549-852F-79FB26ADF796}" type="slidenum">
              <a:rPr lang="en-US" smtClean="0"/>
              <a:t>4</a:t>
            </a:fld>
            <a:endParaRPr lang="en-US"/>
          </a:p>
        </p:txBody>
      </p:sp>
    </p:spTree>
    <p:extLst>
      <p:ext uri="{BB962C8B-B14F-4D97-AF65-F5344CB8AC3E}">
        <p14:creationId xmlns:p14="http://schemas.microsoft.com/office/powerpoint/2010/main" val="77699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proof of stake (POS)</a:t>
            </a:r>
            <a:r>
              <a:rPr lang="en-US" sz="1200" b="0" i="0" u="none" strike="noStrike" kern="1200" dirty="0">
                <a:solidFill>
                  <a:schemeClr val="tx1"/>
                </a:solidFill>
                <a:effectLst/>
                <a:latin typeface="+mn-lt"/>
                <a:ea typeface="+mn-ea"/>
                <a:cs typeface="+mn-cs"/>
              </a:rPr>
              <a:t> is another common consensus algorithm that evolved as a low-cost, low-energy consuming alternative to POW algorithm. It involves allocation of responsibility in maintaining the public ledger to a participant node in proportion to the number of virtual currency tokens held by it.</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4E01782E-1148-E549-852F-79FB26ADF796}" type="slidenum">
              <a:rPr lang="en-US" smtClean="0"/>
              <a:t>5</a:t>
            </a:fld>
            <a:endParaRPr lang="en-US"/>
          </a:p>
        </p:txBody>
      </p:sp>
    </p:spTree>
    <p:extLst>
      <p:ext uri="{BB962C8B-B14F-4D97-AF65-F5344CB8AC3E}">
        <p14:creationId xmlns:p14="http://schemas.microsoft.com/office/powerpoint/2010/main" val="79993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that model,  subvert the Nothing-at-Stake problem thereby revealing </a:t>
            </a:r>
            <a:r>
              <a:rPr lang="en-US" sz="1200" dirty="0" err="1"/>
              <a:t>PoS’s</a:t>
            </a:r>
            <a:r>
              <a:rPr lang="en-US" sz="1200" dirty="0"/>
              <a:t> potential viability.</a:t>
            </a:r>
          </a:p>
          <a:p>
            <a:endParaRPr lang="en-US" dirty="0"/>
          </a:p>
        </p:txBody>
      </p:sp>
      <p:sp>
        <p:nvSpPr>
          <p:cNvPr id="4" name="Slide Number Placeholder 3"/>
          <p:cNvSpPr>
            <a:spLocks noGrp="1"/>
          </p:cNvSpPr>
          <p:nvPr>
            <p:ph type="sldNum" sz="quarter" idx="5"/>
          </p:nvPr>
        </p:nvSpPr>
        <p:spPr/>
        <p:txBody>
          <a:bodyPr/>
          <a:lstStyle/>
          <a:p>
            <a:fld id="{4E01782E-1148-E549-852F-79FB26ADF796}" type="slidenum">
              <a:rPr lang="en-US" smtClean="0"/>
              <a:t>6</a:t>
            </a:fld>
            <a:endParaRPr lang="en-US"/>
          </a:p>
        </p:txBody>
      </p:sp>
    </p:spTree>
    <p:extLst>
      <p:ext uri="{BB962C8B-B14F-4D97-AF65-F5344CB8AC3E}">
        <p14:creationId xmlns:p14="http://schemas.microsoft.com/office/powerpoint/2010/main" val="137050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the remainder of this sub</a:t>
            </a:r>
            <a:r>
              <a:rPr lang="el-GR" dirty="0"/>
              <a:t>σ σ </a:t>
            </a:r>
            <a:r>
              <a:rPr lang="en-US" dirty="0"/>
              <a:t>section to subvert the Nothing-at-Stake problem.</a:t>
            </a:r>
          </a:p>
        </p:txBody>
      </p:sp>
      <p:sp>
        <p:nvSpPr>
          <p:cNvPr id="4" name="Slide Number Placeholder 3"/>
          <p:cNvSpPr>
            <a:spLocks noGrp="1"/>
          </p:cNvSpPr>
          <p:nvPr>
            <p:ph type="sldNum" sz="quarter" idx="5"/>
          </p:nvPr>
        </p:nvSpPr>
        <p:spPr/>
        <p:txBody>
          <a:bodyPr/>
          <a:lstStyle/>
          <a:p>
            <a:fld id="{4E01782E-1148-E549-852F-79FB26ADF796}" type="slidenum">
              <a:rPr lang="en-US" smtClean="0"/>
              <a:t>8</a:t>
            </a:fld>
            <a:endParaRPr lang="en-US"/>
          </a:p>
        </p:txBody>
      </p:sp>
    </p:spTree>
    <p:extLst>
      <p:ext uri="{BB962C8B-B14F-4D97-AF65-F5344CB8AC3E}">
        <p14:creationId xmlns:p14="http://schemas.microsoft.com/office/powerpoint/2010/main" val="341643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Proposition 4.3 also asserts that all players following NSS causes coin price to achieve a minimum value of zero which further highlights that playing NSS imposes a cost upon players.</a:t>
            </a:r>
          </a:p>
        </p:txBody>
      </p:sp>
      <p:sp>
        <p:nvSpPr>
          <p:cNvPr id="4" name="Slide Number Placeholder 3"/>
          <p:cNvSpPr>
            <a:spLocks noGrp="1"/>
          </p:cNvSpPr>
          <p:nvPr>
            <p:ph type="sldNum" sz="quarter" idx="5"/>
          </p:nvPr>
        </p:nvSpPr>
        <p:spPr/>
        <p:txBody>
          <a:bodyPr/>
          <a:lstStyle/>
          <a:p>
            <a:fld id="{4E01782E-1148-E549-852F-79FB26ADF796}" type="slidenum">
              <a:rPr lang="en-US" smtClean="0"/>
              <a:t>9</a:t>
            </a:fld>
            <a:endParaRPr lang="en-US"/>
          </a:p>
        </p:txBody>
      </p:sp>
    </p:spTree>
    <p:extLst>
      <p:ext uri="{BB962C8B-B14F-4D97-AF65-F5344CB8AC3E}">
        <p14:creationId xmlns:p14="http://schemas.microsoft.com/office/powerpoint/2010/main" val="25638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provides empirical support. In March 2013, a fork arose on the Bitcoin blockchain, and the value of bitcoin collapsed as predicted by this section’s theory. Players reacted quickly</a:t>
            </a:r>
            <a:r>
              <a:rPr lang="zh-CN" altLang="en-US" dirty="0"/>
              <a:t> </a:t>
            </a:r>
            <a:r>
              <a:rPr lang="en-US" altLang="zh-CN" dirty="0"/>
              <a:t>and migrated to one branch. This migration created consensus and restored value.</a:t>
            </a:r>
            <a:endParaRPr lang="en-US" dirty="0"/>
          </a:p>
        </p:txBody>
      </p:sp>
      <p:sp>
        <p:nvSpPr>
          <p:cNvPr id="4" name="Slide Number Placeholder 3"/>
          <p:cNvSpPr>
            <a:spLocks noGrp="1"/>
          </p:cNvSpPr>
          <p:nvPr>
            <p:ph type="sldNum" sz="quarter" idx="5"/>
          </p:nvPr>
        </p:nvSpPr>
        <p:spPr/>
        <p:txBody>
          <a:bodyPr/>
          <a:lstStyle/>
          <a:p>
            <a:fld id="{4E01782E-1148-E549-852F-79FB26ADF796}" type="slidenum">
              <a:rPr lang="en-US" smtClean="0"/>
              <a:t>10</a:t>
            </a:fld>
            <a:endParaRPr lang="en-US"/>
          </a:p>
        </p:txBody>
      </p:sp>
    </p:spTree>
    <p:extLst>
      <p:ext uri="{BB962C8B-B14F-4D97-AF65-F5344CB8AC3E}">
        <p14:creationId xmlns:p14="http://schemas.microsoft.com/office/powerpoint/2010/main" val="290197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1782E-1148-E549-852F-79FB26ADF796}" type="slidenum">
              <a:rPr lang="en-US" smtClean="0"/>
              <a:t>11</a:t>
            </a:fld>
            <a:endParaRPr lang="en-US"/>
          </a:p>
        </p:txBody>
      </p:sp>
    </p:spTree>
    <p:extLst>
      <p:ext uri="{BB962C8B-B14F-4D97-AF65-F5344CB8AC3E}">
        <p14:creationId xmlns:p14="http://schemas.microsoft.com/office/powerpoint/2010/main" val="98864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831F-1542-6641-B68F-8AFF0369AC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8477BC-9A3B-F04B-8696-83B8A92952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02618E-BFEC-E249-BBBD-BE990D7A4D78}"/>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5" name="Footer Placeholder 4">
            <a:extLst>
              <a:ext uri="{FF2B5EF4-FFF2-40B4-BE49-F238E27FC236}">
                <a16:creationId xmlns:a16="http://schemas.microsoft.com/office/drawing/2014/main" id="{BE75B45B-9745-2046-91D0-9E9D787AB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FAE1C-0A70-D848-8708-FA7536A827D9}"/>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384390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AE967-AEE9-8546-AF2F-9C247CC2B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21647F-82EF-0D4A-BE3D-70EEF21A4C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68B8A-DC98-3149-A12C-CE8A04B6D8BB}"/>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5" name="Footer Placeholder 4">
            <a:extLst>
              <a:ext uri="{FF2B5EF4-FFF2-40B4-BE49-F238E27FC236}">
                <a16:creationId xmlns:a16="http://schemas.microsoft.com/office/drawing/2014/main" id="{6E66FFCB-1B09-B341-801A-B0FE521F9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FF26C-065F-C94D-8FA7-9C2C8459097A}"/>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295176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7D554-EA75-5047-871F-76EF37499E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380FD3-E6D5-BD46-826C-3F28092073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FE46D-4FC4-6445-B791-A4CB3D845F15}"/>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5" name="Footer Placeholder 4">
            <a:extLst>
              <a:ext uri="{FF2B5EF4-FFF2-40B4-BE49-F238E27FC236}">
                <a16:creationId xmlns:a16="http://schemas.microsoft.com/office/drawing/2014/main" id="{9889BE61-4687-1E45-8ED0-9423868DC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56014-1D8B-B745-AA75-C8533BD7BA8B}"/>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366378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9A92-2C8F-F545-9253-FD4E0D9D7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3F954-D5EF-7141-B8F8-7B1A7CA97C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628FD-F81F-074F-B2DA-2B2D42E6F935}"/>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5" name="Footer Placeholder 4">
            <a:extLst>
              <a:ext uri="{FF2B5EF4-FFF2-40B4-BE49-F238E27FC236}">
                <a16:creationId xmlns:a16="http://schemas.microsoft.com/office/drawing/2014/main" id="{40D78B42-DAD5-A14A-8C06-88B589B87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C8614-99E3-EA40-B3B2-F79F8A3C7EEC}"/>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236869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ACC3-BD98-994E-83E7-C4962D616F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76C9D-B672-1842-8F0A-D7563E91B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46609-48A8-9F49-A4AC-DDEAED3FA3D0}"/>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5" name="Footer Placeholder 4">
            <a:extLst>
              <a:ext uri="{FF2B5EF4-FFF2-40B4-BE49-F238E27FC236}">
                <a16:creationId xmlns:a16="http://schemas.microsoft.com/office/drawing/2014/main" id="{FCE6D137-E3D4-D84D-A989-A12CC45F6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AB29F-1B0F-D94C-9754-0EB4BACC3B46}"/>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353357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8DB4-3940-AB44-BE85-0175E5E4CB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9CF00-60AB-4E4F-B018-4BB7819575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191C0-E78C-9349-928E-0623F512CF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3D72E-EBD3-DF41-ADA4-D7C900550FFB}"/>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6" name="Footer Placeholder 5">
            <a:extLst>
              <a:ext uri="{FF2B5EF4-FFF2-40B4-BE49-F238E27FC236}">
                <a16:creationId xmlns:a16="http://schemas.microsoft.com/office/drawing/2014/main" id="{DC1F5A9E-BD7C-D747-A385-DDC59ED20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C7C7A-F779-864B-AA6D-5E25792914CC}"/>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53350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E373-3511-7044-BB47-74549184F6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637904-7BAA-DA42-B48D-F4C4D7B69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6ECE42-CBC3-094A-AAC0-8050A41E09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0F54FD-29CB-704A-A5F5-65322D511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30148D-9260-274F-8829-BF16B1E12D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E5D452-3406-284D-8702-C4F7BFBC4A90}"/>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8" name="Footer Placeholder 7">
            <a:extLst>
              <a:ext uri="{FF2B5EF4-FFF2-40B4-BE49-F238E27FC236}">
                <a16:creationId xmlns:a16="http://schemas.microsoft.com/office/drawing/2014/main" id="{12F1DB44-67FF-BD4A-BC9D-608E737F97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D66858-39B8-634F-A1DE-8D7454A66672}"/>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1535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A430-5326-E441-8B54-5B35A5386A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15965A-C588-F24C-882A-ADFF6A522AFD}"/>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4" name="Footer Placeholder 3">
            <a:extLst>
              <a:ext uri="{FF2B5EF4-FFF2-40B4-BE49-F238E27FC236}">
                <a16:creationId xmlns:a16="http://schemas.microsoft.com/office/drawing/2014/main" id="{A281EB27-5B5C-B645-A702-8ACB7AE92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F12BB7-C9E5-F94B-A5D5-7796D7BBAE3C}"/>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377692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8DA56-5594-AD46-BD6D-D287C8527E5C}"/>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3" name="Footer Placeholder 2">
            <a:extLst>
              <a:ext uri="{FF2B5EF4-FFF2-40B4-BE49-F238E27FC236}">
                <a16:creationId xmlns:a16="http://schemas.microsoft.com/office/drawing/2014/main" id="{C5CB7078-03C2-CD46-8680-3405737F5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A3FD2E-C0C3-8948-B360-6D5C55B0D3C5}"/>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53852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4462-B3AA-5540-80AD-15D110D3B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2845ED-E2EE-FF4A-8F2D-DBD2FD7B6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8C69C5-C053-AE40-80B0-1FBFE02FF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37BC6F-2DC8-6F47-B426-62A45B594528}"/>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6" name="Footer Placeholder 5">
            <a:extLst>
              <a:ext uri="{FF2B5EF4-FFF2-40B4-BE49-F238E27FC236}">
                <a16:creationId xmlns:a16="http://schemas.microsoft.com/office/drawing/2014/main" id="{93C56019-3E44-8D47-8CB1-59633411C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E28B3-9FEE-1144-AECF-1EBB6AB38197}"/>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42108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01C3-C02A-F348-86AF-EDCB2045A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D9154-5067-E04A-ABD3-93FFCDDFB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45CB98-5825-4941-BE20-4117B7A97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DA8345-E794-484F-88E1-C837EF9B941B}"/>
              </a:ext>
            </a:extLst>
          </p:cNvPr>
          <p:cNvSpPr>
            <a:spLocks noGrp="1"/>
          </p:cNvSpPr>
          <p:nvPr>
            <p:ph type="dt" sz="half" idx="10"/>
          </p:nvPr>
        </p:nvSpPr>
        <p:spPr/>
        <p:txBody>
          <a:bodyPr/>
          <a:lstStyle/>
          <a:p>
            <a:fld id="{C6002D70-A8D4-3E43-AF4F-7E57016FAFC6}" type="datetimeFigureOut">
              <a:rPr lang="en-US" smtClean="0"/>
              <a:t>9/17/18</a:t>
            </a:fld>
            <a:endParaRPr lang="en-US"/>
          </a:p>
        </p:txBody>
      </p:sp>
      <p:sp>
        <p:nvSpPr>
          <p:cNvPr id="6" name="Footer Placeholder 5">
            <a:extLst>
              <a:ext uri="{FF2B5EF4-FFF2-40B4-BE49-F238E27FC236}">
                <a16:creationId xmlns:a16="http://schemas.microsoft.com/office/drawing/2014/main" id="{5A1D02FD-3C33-124A-9B02-B407BA35E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ECACB-1789-334F-8D42-DAFA2B051D0D}"/>
              </a:ext>
            </a:extLst>
          </p:cNvPr>
          <p:cNvSpPr>
            <a:spLocks noGrp="1"/>
          </p:cNvSpPr>
          <p:nvPr>
            <p:ph type="sldNum" sz="quarter" idx="12"/>
          </p:nvPr>
        </p:nvSpPr>
        <p:spPr/>
        <p:txBody>
          <a:bodyPr/>
          <a:lstStyle/>
          <a:p>
            <a:fld id="{13BA7B82-AB44-B246-985E-E343AFDF6EF4}" type="slidenum">
              <a:rPr lang="en-US" smtClean="0"/>
              <a:t>‹#›</a:t>
            </a:fld>
            <a:endParaRPr lang="en-US"/>
          </a:p>
        </p:txBody>
      </p:sp>
    </p:spTree>
    <p:extLst>
      <p:ext uri="{BB962C8B-B14F-4D97-AF65-F5344CB8AC3E}">
        <p14:creationId xmlns:p14="http://schemas.microsoft.com/office/powerpoint/2010/main" val="71521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CEE24-5949-9743-8F87-16C8F62B68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1FFBD8-6DDF-3E45-BE3F-F192A0DAC0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0EF06-6343-484D-B229-3547183D3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02D70-A8D4-3E43-AF4F-7E57016FAFC6}" type="datetimeFigureOut">
              <a:rPr lang="en-US" smtClean="0"/>
              <a:t>9/17/18</a:t>
            </a:fld>
            <a:endParaRPr lang="en-US"/>
          </a:p>
        </p:txBody>
      </p:sp>
      <p:sp>
        <p:nvSpPr>
          <p:cNvPr id="5" name="Footer Placeholder 4">
            <a:extLst>
              <a:ext uri="{FF2B5EF4-FFF2-40B4-BE49-F238E27FC236}">
                <a16:creationId xmlns:a16="http://schemas.microsoft.com/office/drawing/2014/main" id="{F5FDFAD7-A731-AB4E-8799-82D61BCDD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27F4F8-9824-D74A-8F93-03D89D208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A7B82-AB44-B246-985E-E343AFDF6EF4}" type="slidenum">
              <a:rPr lang="en-US" smtClean="0"/>
              <a:t>‹#›</a:t>
            </a:fld>
            <a:endParaRPr lang="en-US"/>
          </a:p>
        </p:txBody>
      </p:sp>
    </p:spTree>
    <p:extLst>
      <p:ext uri="{BB962C8B-B14F-4D97-AF65-F5344CB8AC3E}">
        <p14:creationId xmlns:p14="http://schemas.microsoft.com/office/powerpoint/2010/main" val="304876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A97F2-D9A8-9347-A2FC-082BD67C39C8}"/>
              </a:ext>
            </a:extLst>
          </p:cNvPr>
          <p:cNvPicPr>
            <a:picLocks noChangeAspect="1"/>
          </p:cNvPicPr>
          <p:nvPr/>
        </p:nvPicPr>
        <p:blipFill>
          <a:blip r:embed="rId3">
            <a:alphaModFix amt="85000"/>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F3E7F4A-A586-F140-BDE7-1EF35EAD1099}"/>
              </a:ext>
            </a:extLst>
          </p:cNvPr>
          <p:cNvSpPr txBox="1"/>
          <p:nvPr/>
        </p:nvSpPr>
        <p:spPr>
          <a:xfrm>
            <a:off x="2408402" y="2723274"/>
            <a:ext cx="8606118" cy="2246769"/>
          </a:xfrm>
          <a:prstGeom prst="rect">
            <a:avLst/>
          </a:prstGeom>
          <a:noFill/>
        </p:spPr>
        <p:txBody>
          <a:bodyPr wrap="square" rtlCol="0">
            <a:spAutoFit/>
          </a:bodyPr>
          <a:lstStyle/>
          <a:p>
            <a:pPr algn="ctr"/>
            <a:r>
              <a:rPr lang="en-US" sz="3000" b="1" i="1" dirty="0">
                <a:solidFill>
                  <a:schemeClr val="bg1"/>
                </a:solidFill>
              </a:rPr>
              <a:t>Blockchain Without Waste: Proof-of-Stake </a:t>
            </a:r>
          </a:p>
          <a:p>
            <a:pPr algn="ctr"/>
            <a:endParaRPr lang="en-US" sz="3000" dirty="0">
              <a:solidFill>
                <a:schemeClr val="bg1"/>
              </a:solidFill>
            </a:endParaRPr>
          </a:p>
          <a:p>
            <a:pPr algn="ctr"/>
            <a:r>
              <a:rPr lang="en-US" sz="2000" dirty="0">
                <a:solidFill>
                  <a:schemeClr val="bg1"/>
                </a:solidFill>
              </a:rPr>
              <a:t>Fahad Saleh </a:t>
            </a:r>
            <a:r>
              <a:rPr lang="en-US" altLang="zh-CN" sz="2000" dirty="0">
                <a:solidFill>
                  <a:schemeClr val="bg1"/>
                </a:solidFill>
              </a:rPr>
              <a:t>,</a:t>
            </a:r>
            <a:r>
              <a:rPr lang="zh-CN" altLang="en-US" sz="2000" dirty="0">
                <a:solidFill>
                  <a:schemeClr val="bg1"/>
                </a:solidFill>
              </a:rPr>
              <a:t> </a:t>
            </a:r>
            <a:r>
              <a:rPr lang="en-US" sz="2000" dirty="0">
                <a:solidFill>
                  <a:schemeClr val="bg1"/>
                </a:solidFill>
              </a:rPr>
              <a:t>New York University, Stern</a:t>
            </a:r>
          </a:p>
          <a:p>
            <a:pPr algn="ctr"/>
            <a:endParaRPr lang="en-US" sz="2000" dirty="0">
              <a:solidFill>
                <a:schemeClr val="bg1"/>
              </a:solidFill>
            </a:endParaRPr>
          </a:p>
          <a:p>
            <a:pPr algn="ctr"/>
            <a:r>
              <a:rPr lang="en-US" altLang="zh-CN" sz="2000" dirty="0">
                <a:solidFill>
                  <a:schemeClr val="bg1"/>
                </a:solidFill>
              </a:rPr>
              <a:t>Present</a:t>
            </a:r>
            <a:r>
              <a:rPr lang="zh-CN" altLang="en-US" sz="2000" dirty="0">
                <a:solidFill>
                  <a:schemeClr val="bg1"/>
                </a:solidFill>
              </a:rPr>
              <a:t> </a:t>
            </a:r>
            <a:r>
              <a:rPr lang="en-US" altLang="zh-CN" sz="2000" dirty="0">
                <a:solidFill>
                  <a:schemeClr val="bg1"/>
                </a:solidFill>
              </a:rPr>
              <a:t>By</a:t>
            </a:r>
            <a:r>
              <a:rPr lang="zh-CN" altLang="en-US" sz="2000" dirty="0">
                <a:solidFill>
                  <a:schemeClr val="bg1"/>
                </a:solidFill>
              </a:rPr>
              <a:t> </a:t>
            </a:r>
            <a:r>
              <a:rPr lang="en-US" altLang="zh-CN" sz="2000" dirty="0">
                <a:solidFill>
                  <a:schemeClr val="bg1"/>
                </a:solidFill>
              </a:rPr>
              <a:t>:</a:t>
            </a:r>
            <a:r>
              <a:rPr lang="zh-CN" altLang="en-US" sz="2000" dirty="0">
                <a:solidFill>
                  <a:schemeClr val="bg1"/>
                </a:solidFill>
              </a:rPr>
              <a:t> </a:t>
            </a:r>
            <a:r>
              <a:rPr lang="en-US" altLang="zh-CN" sz="2000" dirty="0">
                <a:solidFill>
                  <a:schemeClr val="bg1"/>
                </a:solidFill>
              </a:rPr>
              <a:t>Lexing</a:t>
            </a:r>
            <a:r>
              <a:rPr lang="zh-CN" altLang="en-US" sz="2000" dirty="0">
                <a:solidFill>
                  <a:schemeClr val="bg1"/>
                </a:solidFill>
              </a:rPr>
              <a:t> </a:t>
            </a:r>
            <a:r>
              <a:rPr lang="en-US" altLang="zh-CN" sz="2000" dirty="0">
                <a:solidFill>
                  <a:schemeClr val="bg1"/>
                </a:solidFill>
              </a:rPr>
              <a:t>Fang</a:t>
            </a:r>
          </a:p>
          <a:p>
            <a:pPr algn="ctr"/>
            <a:endParaRPr lang="en-US" sz="2000" dirty="0">
              <a:solidFill>
                <a:schemeClr val="bg1"/>
              </a:solidFill>
            </a:endParaRPr>
          </a:p>
        </p:txBody>
      </p:sp>
    </p:spTree>
    <p:extLst>
      <p:ext uri="{BB962C8B-B14F-4D97-AF65-F5344CB8AC3E}">
        <p14:creationId xmlns:p14="http://schemas.microsoft.com/office/powerpoint/2010/main" val="74739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75EDA9-E47E-1444-ACA4-1601ACEC429B}"/>
              </a:ext>
            </a:extLst>
          </p:cNvPr>
          <p:cNvSpPr txBox="1"/>
          <p:nvPr/>
        </p:nvSpPr>
        <p:spPr>
          <a:xfrm>
            <a:off x="1828800" y="1036320"/>
            <a:ext cx="5770880" cy="2133600"/>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EDCDF329-D0BB-E145-8CCC-14D32E04F88E}"/>
              </a:ext>
            </a:extLst>
          </p:cNvPr>
          <p:cNvPicPr>
            <a:picLocks noChangeAspect="1"/>
          </p:cNvPicPr>
          <p:nvPr/>
        </p:nvPicPr>
        <p:blipFill>
          <a:blip r:embed="rId3"/>
          <a:stretch>
            <a:fillRect/>
          </a:stretch>
        </p:blipFill>
        <p:spPr>
          <a:xfrm>
            <a:off x="1828800" y="858227"/>
            <a:ext cx="7569200" cy="4965700"/>
          </a:xfrm>
          <a:prstGeom prst="rect">
            <a:avLst/>
          </a:prstGeom>
        </p:spPr>
      </p:pic>
    </p:spTree>
    <p:extLst>
      <p:ext uri="{BB962C8B-B14F-4D97-AF65-F5344CB8AC3E}">
        <p14:creationId xmlns:p14="http://schemas.microsoft.com/office/powerpoint/2010/main" val="409420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0AD6FF-9547-954C-9625-727587A2DFD6}"/>
              </a:ext>
            </a:extLst>
          </p:cNvPr>
          <p:cNvSpPr txBox="1"/>
          <p:nvPr/>
        </p:nvSpPr>
        <p:spPr>
          <a:xfrm>
            <a:off x="949569" y="414777"/>
            <a:ext cx="3305908" cy="477054"/>
          </a:xfrm>
          <a:prstGeom prst="rect">
            <a:avLst/>
          </a:prstGeom>
          <a:noFill/>
        </p:spPr>
        <p:txBody>
          <a:bodyPr wrap="square" rtlCol="0">
            <a:spAutoFit/>
          </a:bodyPr>
          <a:lstStyle/>
          <a:p>
            <a:r>
              <a:rPr lang="en-US" sz="2500" b="1" dirty="0"/>
              <a:t>Equilibrium Analysis</a:t>
            </a:r>
          </a:p>
        </p:txBody>
      </p:sp>
      <p:sp>
        <p:nvSpPr>
          <p:cNvPr id="4" name="TextBox 3">
            <a:extLst>
              <a:ext uri="{FF2B5EF4-FFF2-40B4-BE49-F238E27FC236}">
                <a16:creationId xmlns:a16="http://schemas.microsoft.com/office/drawing/2014/main" id="{ED0A4168-0992-1346-8FF1-0831249C86A7}"/>
              </a:ext>
            </a:extLst>
          </p:cNvPr>
          <p:cNvSpPr txBox="1"/>
          <p:nvPr/>
        </p:nvSpPr>
        <p:spPr>
          <a:xfrm>
            <a:off x="949569" y="905788"/>
            <a:ext cx="10023231" cy="1200329"/>
          </a:xfrm>
          <a:prstGeom prst="rect">
            <a:avLst/>
          </a:prstGeom>
          <a:noFill/>
        </p:spPr>
        <p:txBody>
          <a:bodyPr wrap="square" rtlCol="0">
            <a:spAutoFit/>
          </a:bodyPr>
          <a:lstStyle/>
          <a:p>
            <a:pPr algn="just"/>
            <a:r>
              <a:rPr lang="en-US" dirty="0"/>
              <a:t>This sub-section demonstrates that </a:t>
            </a:r>
            <a:r>
              <a:rPr lang="en-US" dirty="0" err="1"/>
              <a:t>PoS</a:t>
            </a:r>
            <a:r>
              <a:rPr lang="en-US" dirty="0"/>
              <a:t> achieves consensus under general conditions. </a:t>
            </a:r>
          </a:p>
          <a:p>
            <a:pPr algn="just"/>
            <a:r>
              <a:rPr lang="en-US" altLang="zh-CN" dirty="0"/>
              <a:t>--</a:t>
            </a:r>
            <a:r>
              <a:rPr lang="en-US" dirty="0"/>
              <a:t> show existence of an equilibrium in which </a:t>
            </a:r>
            <a:r>
              <a:rPr lang="en-US" dirty="0" err="1"/>
              <a:t>PoS</a:t>
            </a:r>
            <a:r>
              <a:rPr lang="en-US" dirty="0"/>
              <a:t> achieves consensus </a:t>
            </a:r>
            <a:r>
              <a:rPr lang="en-US" b="1" dirty="0"/>
              <a:t>as soon as possible</a:t>
            </a:r>
          </a:p>
          <a:p>
            <a:pPr algn="just"/>
            <a:r>
              <a:rPr lang="en-US" altLang="zh-CN" dirty="0"/>
              <a:t>--</a:t>
            </a:r>
            <a:r>
              <a:rPr lang="zh-CN" altLang="en-US" dirty="0"/>
              <a:t> </a:t>
            </a:r>
            <a:r>
              <a:rPr lang="en-US" dirty="0"/>
              <a:t>show that all equilibria obtain consensus </a:t>
            </a:r>
            <a:r>
              <a:rPr lang="en-US" b="1" dirty="0"/>
              <a:t>eventually</a:t>
            </a:r>
            <a:r>
              <a:rPr lang="en-US" dirty="0"/>
              <a:t>. </a:t>
            </a:r>
          </a:p>
          <a:p>
            <a:pPr algn="just"/>
            <a:endParaRPr lang="en-US" dirty="0"/>
          </a:p>
        </p:txBody>
      </p:sp>
      <p:sp>
        <p:nvSpPr>
          <p:cNvPr id="7" name="TextBox 6">
            <a:extLst>
              <a:ext uri="{FF2B5EF4-FFF2-40B4-BE49-F238E27FC236}">
                <a16:creationId xmlns:a16="http://schemas.microsoft.com/office/drawing/2014/main" id="{ED6E69D3-852A-D545-828F-CDAFDF0B82E4}"/>
              </a:ext>
            </a:extLst>
          </p:cNvPr>
          <p:cNvSpPr txBox="1"/>
          <p:nvPr/>
        </p:nvSpPr>
        <p:spPr>
          <a:xfrm>
            <a:off x="949569" y="2934811"/>
            <a:ext cx="10199078" cy="1754326"/>
          </a:xfrm>
          <a:prstGeom prst="rect">
            <a:avLst/>
          </a:prstGeom>
          <a:noFill/>
        </p:spPr>
        <p:txBody>
          <a:bodyPr wrap="square" rtlCol="0">
            <a:spAutoFit/>
          </a:bodyPr>
          <a:lstStyle/>
          <a:p>
            <a:pPr algn="just"/>
            <a:r>
              <a:rPr lang="en-US" dirty="0"/>
              <a:t>If a player appends to the blockchain, she receives a block reward. This block reward possesses non-negative value, but appending to the blockchain may defer consensus and thus decrease coin value. A myopic player with no coins always appends to the blockchain when given the option if the block reward takes a positive value. Alternatively, a player with a large stake opts not to append to the blockchain when doing so defers consensus. Thus, an equilibrium in which all players follow the LCR exists if each player holds a suﬃcient stake.</a:t>
            </a:r>
          </a:p>
        </p:txBody>
      </p:sp>
    </p:spTree>
    <p:extLst>
      <p:ext uri="{BB962C8B-B14F-4D97-AF65-F5344CB8AC3E}">
        <p14:creationId xmlns:p14="http://schemas.microsoft.com/office/powerpoint/2010/main" val="249031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DD23A-336C-9F4C-87D8-F5A3A185F0A1}"/>
              </a:ext>
            </a:extLst>
          </p:cNvPr>
          <p:cNvPicPr>
            <a:picLocks noChangeAspect="1"/>
          </p:cNvPicPr>
          <p:nvPr/>
        </p:nvPicPr>
        <p:blipFill>
          <a:blip r:embed="rId2"/>
          <a:stretch>
            <a:fillRect/>
          </a:stretch>
        </p:blipFill>
        <p:spPr>
          <a:xfrm>
            <a:off x="739714" y="446311"/>
            <a:ext cx="10268944" cy="2171700"/>
          </a:xfrm>
          <a:prstGeom prst="rect">
            <a:avLst/>
          </a:prstGeom>
        </p:spPr>
      </p:pic>
      <p:sp>
        <p:nvSpPr>
          <p:cNvPr id="4" name="TextBox 3">
            <a:extLst>
              <a:ext uri="{FF2B5EF4-FFF2-40B4-BE49-F238E27FC236}">
                <a16:creationId xmlns:a16="http://schemas.microsoft.com/office/drawing/2014/main" id="{A4EE1000-8480-824C-BF0C-AA8809C4F9E7}"/>
              </a:ext>
            </a:extLst>
          </p:cNvPr>
          <p:cNvSpPr txBox="1"/>
          <p:nvPr/>
        </p:nvSpPr>
        <p:spPr>
          <a:xfrm>
            <a:off x="506632" y="2813538"/>
            <a:ext cx="11204722" cy="3693319"/>
          </a:xfrm>
          <a:prstGeom prst="rect">
            <a:avLst/>
          </a:prstGeom>
          <a:noFill/>
        </p:spPr>
        <p:txBody>
          <a:bodyPr wrap="square" rtlCol="0">
            <a:spAutoFit/>
          </a:bodyPr>
          <a:lstStyle/>
          <a:p>
            <a:pPr algn="just"/>
            <a:r>
              <a:rPr lang="en-US" dirty="0"/>
              <a:t>Proposition 4.4 provides guidance to developers regarding designing a viable </a:t>
            </a:r>
            <a:r>
              <a:rPr lang="en-US" dirty="0" err="1"/>
              <a:t>PoS</a:t>
            </a:r>
            <a:r>
              <a:rPr lang="en-US" dirty="0"/>
              <a:t> block</a:t>
            </a:r>
            <a:r>
              <a:rPr lang="en-US" altLang="zh-CN" dirty="0"/>
              <a:t>c</a:t>
            </a:r>
            <a:r>
              <a:rPr lang="en-US" dirty="0"/>
              <a:t>hain. This proposition indicates that developers should restrict players with small stakes from appending to the blockchain. Having stake impels players to behave well. Moreover, the eligibility threshold for stake that ensures the existence of a symmetric LCR equilibrium depends upon the block reward level because a player must weigh her block reward against her pre-existing stake when deciding whether to append to the shorter branch.</a:t>
            </a:r>
          </a:p>
          <a:p>
            <a:pPr algn="just"/>
            <a:endParaRPr lang="en-US" dirty="0"/>
          </a:p>
          <a:p>
            <a:pPr algn="just"/>
            <a:r>
              <a:rPr lang="en-US" dirty="0"/>
              <a:t>Corollary 4.5 highlights a trivial but important insight: a </a:t>
            </a:r>
            <a:r>
              <a:rPr lang="en-US" dirty="0" err="1"/>
              <a:t>permissionless</a:t>
            </a:r>
            <a:r>
              <a:rPr lang="en-US" dirty="0"/>
              <a:t> blockchain need not possess a block reward. This result arises because a player incurs a cost for delaying consensus but receives no oﬀ-setting reward for appending to the blockchain’s shorter branch. If a player refuses to append to the blockchain’s longer branch when all other players play LCR then she delays consensus and thereby undermines her own wealth. If a player appends to the blockchain’s shorter branch when all other players play LCR then she also undermines her own wealth by delaying consensus, but she receives no block reward to counteract her loss.</a:t>
            </a:r>
          </a:p>
          <a:p>
            <a:pPr algn="just"/>
            <a:endParaRPr lang="en-US" dirty="0"/>
          </a:p>
        </p:txBody>
      </p:sp>
    </p:spTree>
    <p:extLst>
      <p:ext uri="{BB962C8B-B14F-4D97-AF65-F5344CB8AC3E}">
        <p14:creationId xmlns:p14="http://schemas.microsoft.com/office/powerpoint/2010/main" val="2503813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95DF63-229C-D14C-8D4D-33B470A02FB5}"/>
              </a:ext>
            </a:extLst>
          </p:cNvPr>
          <p:cNvPicPr>
            <a:picLocks noChangeAspect="1"/>
          </p:cNvPicPr>
          <p:nvPr/>
        </p:nvPicPr>
        <p:blipFill>
          <a:blip r:embed="rId2"/>
          <a:stretch>
            <a:fillRect/>
          </a:stretch>
        </p:blipFill>
        <p:spPr>
          <a:xfrm>
            <a:off x="1244746" y="1018668"/>
            <a:ext cx="6917589" cy="1751113"/>
          </a:xfrm>
          <a:prstGeom prst="rect">
            <a:avLst/>
          </a:prstGeom>
        </p:spPr>
      </p:pic>
      <p:pic>
        <p:nvPicPr>
          <p:cNvPr id="3" name="Picture 2">
            <a:extLst>
              <a:ext uri="{FF2B5EF4-FFF2-40B4-BE49-F238E27FC236}">
                <a16:creationId xmlns:a16="http://schemas.microsoft.com/office/drawing/2014/main" id="{D78E365F-8984-8E46-A564-B08890C17722}"/>
              </a:ext>
            </a:extLst>
          </p:cNvPr>
          <p:cNvPicPr>
            <a:picLocks noChangeAspect="1"/>
          </p:cNvPicPr>
          <p:nvPr/>
        </p:nvPicPr>
        <p:blipFill>
          <a:blip r:embed="rId3"/>
          <a:stretch>
            <a:fillRect/>
          </a:stretch>
        </p:blipFill>
        <p:spPr>
          <a:xfrm>
            <a:off x="1244746" y="3346780"/>
            <a:ext cx="6840827" cy="1733220"/>
          </a:xfrm>
          <a:prstGeom prst="rect">
            <a:avLst/>
          </a:prstGeom>
        </p:spPr>
      </p:pic>
      <p:pic>
        <p:nvPicPr>
          <p:cNvPr id="4" name="Picture 3">
            <a:extLst>
              <a:ext uri="{FF2B5EF4-FFF2-40B4-BE49-F238E27FC236}">
                <a16:creationId xmlns:a16="http://schemas.microsoft.com/office/drawing/2014/main" id="{9DA2E282-6E8E-C94F-B851-5D3D43C448D1}"/>
              </a:ext>
            </a:extLst>
          </p:cNvPr>
          <p:cNvPicPr>
            <a:picLocks noChangeAspect="1"/>
          </p:cNvPicPr>
          <p:nvPr/>
        </p:nvPicPr>
        <p:blipFill>
          <a:blip r:embed="rId4"/>
          <a:stretch>
            <a:fillRect/>
          </a:stretch>
        </p:blipFill>
        <p:spPr>
          <a:xfrm>
            <a:off x="8462091" y="1616156"/>
            <a:ext cx="3517119" cy="1978378"/>
          </a:xfrm>
          <a:prstGeom prst="rect">
            <a:avLst/>
          </a:prstGeom>
        </p:spPr>
      </p:pic>
    </p:spTree>
    <p:extLst>
      <p:ext uri="{BB962C8B-B14F-4D97-AF65-F5344CB8AC3E}">
        <p14:creationId xmlns:p14="http://schemas.microsoft.com/office/powerpoint/2010/main" val="219552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C0046A-2828-C94E-B495-76BB898E3C38}"/>
              </a:ext>
            </a:extLst>
          </p:cNvPr>
          <p:cNvPicPr>
            <a:picLocks noChangeAspect="1"/>
          </p:cNvPicPr>
          <p:nvPr/>
        </p:nvPicPr>
        <p:blipFill>
          <a:blip r:embed="rId2"/>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451E9AFE-0E85-BF42-B484-F58F8F791580}"/>
              </a:ext>
            </a:extLst>
          </p:cNvPr>
          <p:cNvSpPr txBox="1"/>
          <p:nvPr/>
        </p:nvSpPr>
        <p:spPr>
          <a:xfrm>
            <a:off x="1240287" y="2298412"/>
            <a:ext cx="1832708" cy="477054"/>
          </a:xfrm>
          <a:prstGeom prst="rect">
            <a:avLst/>
          </a:prstGeom>
          <a:noFill/>
        </p:spPr>
        <p:txBody>
          <a:bodyPr wrap="square" rtlCol="0">
            <a:spAutoFit/>
          </a:bodyPr>
          <a:lstStyle/>
          <a:p>
            <a:r>
              <a:rPr lang="en-US" sz="2500" b="1" dirty="0">
                <a:solidFill>
                  <a:schemeClr val="bg1"/>
                </a:solidFill>
              </a:rPr>
              <a:t>Conclusion</a:t>
            </a:r>
          </a:p>
        </p:txBody>
      </p:sp>
      <p:sp>
        <p:nvSpPr>
          <p:cNvPr id="3" name="TextBox 2">
            <a:extLst>
              <a:ext uri="{FF2B5EF4-FFF2-40B4-BE49-F238E27FC236}">
                <a16:creationId xmlns:a16="http://schemas.microsoft.com/office/drawing/2014/main" id="{A737DA6B-B235-8B4C-B142-FEF1BDE9F3A2}"/>
              </a:ext>
            </a:extLst>
          </p:cNvPr>
          <p:cNvSpPr txBox="1"/>
          <p:nvPr/>
        </p:nvSpPr>
        <p:spPr>
          <a:xfrm>
            <a:off x="1240287" y="3190474"/>
            <a:ext cx="8680091" cy="923330"/>
          </a:xfrm>
          <a:prstGeom prst="rect">
            <a:avLst/>
          </a:prstGeom>
          <a:noFill/>
        </p:spPr>
        <p:txBody>
          <a:bodyPr wrap="square" rtlCol="0">
            <a:spAutoFit/>
          </a:bodyPr>
          <a:lstStyle/>
          <a:p>
            <a:pPr algn="just"/>
            <a:r>
              <a:rPr lang="en-US" dirty="0">
                <a:solidFill>
                  <a:schemeClr val="bg1"/>
                </a:solidFill>
              </a:rPr>
              <a:t>This paper provides </a:t>
            </a:r>
            <a:r>
              <a:rPr lang="en-US" altLang="zh-CN" dirty="0">
                <a:solidFill>
                  <a:schemeClr val="bg1"/>
                </a:solidFill>
              </a:rPr>
              <a:t>a</a:t>
            </a:r>
            <a:r>
              <a:rPr lang="zh-CN" altLang="en-US" dirty="0">
                <a:solidFill>
                  <a:schemeClr val="bg1"/>
                </a:solidFill>
              </a:rPr>
              <a:t> </a:t>
            </a:r>
            <a:r>
              <a:rPr lang="en-US" dirty="0">
                <a:solidFill>
                  <a:schemeClr val="bg1"/>
                </a:solidFill>
              </a:rPr>
              <a:t>formal economic analysis of </a:t>
            </a:r>
            <a:r>
              <a:rPr lang="en-US" dirty="0" err="1">
                <a:solidFill>
                  <a:schemeClr val="bg1"/>
                </a:solidFill>
              </a:rPr>
              <a:t>PoS</a:t>
            </a:r>
            <a:r>
              <a:rPr lang="zh-CN" altLang="en-US" dirty="0">
                <a:solidFill>
                  <a:schemeClr val="bg1"/>
                </a:solidFill>
              </a:rPr>
              <a:t> </a:t>
            </a:r>
            <a:r>
              <a:rPr lang="en-US" altLang="zh-CN" dirty="0">
                <a:solidFill>
                  <a:schemeClr val="bg1"/>
                </a:solidFill>
              </a:rPr>
              <a:t>and</a:t>
            </a:r>
            <a:r>
              <a:rPr lang="zh-CN" altLang="en-US" dirty="0">
                <a:solidFill>
                  <a:schemeClr val="bg1"/>
                </a:solidFill>
              </a:rPr>
              <a:t> </a:t>
            </a:r>
            <a:r>
              <a:rPr lang="en-US" altLang="zh-CN" dirty="0">
                <a:solidFill>
                  <a:schemeClr val="bg1"/>
                </a:solidFill>
              </a:rPr>
              <a:t>it</a:t>
            </a:r>
            <a:r>
              <a:rPr lang="en-US" dirty="0">
                <a:solidFill>
                  <a:schemeClr val="bg1"/>
                </a:solidFill>
              </a:rPr>
              <a:t> demonstrate</a:t>
            </a:r>
            <a:r>
              <a:rPr lang="en-US" altLang="zh-CN" dirty="0">
                <a:solidFill>
                  <a:schemeClr val="bg1"/>
                </a:solidFill>
              </a:rPr>
              <a:t>s</a:t>
            </a:r>
            <a:r>
              <a:rPr lang="en-US" dirty="0">
                <a:solidFill>
                  <a:schemeClr val="bg1"/>
                </a:solidFill>
              </a:rPr>
              <a:t> that </a:t>
            </a:r>
            <a:r>
              <a:rPr lang="en-US" dirty="0" err="1">
                <a:solidFill>
                  <a:schemeClr val="bg1"/>
                </a:solidFill>
              </a:rPr>
              <a:t>PoS</a:t>
            </a:r>
            <a:r>
              <a:rPr lang="en-US" dirty="0">
                <a:solidFill>
                  <a:schemeClr val="bg1"/>
                </a:solidFill>
              </a:rPr>
              <a:t> achieves consensus under general conditions. Therefore,</a:t>
            </a:r>
            <a:r>
              <a:rPr lang="zh-CN" altLang="en-US" dirty="0">
                <a:solidFill>
                  <a:schemeClr val="bg1"/>
                </a:solidFill>
              </a:rPr>
              <a:t> </a:t>
            </a:r>
            <a:r>
              <a:rPr lang="en-US" dirty="0">
                <a:solidFill>
                  <a:schemeClr val="bg1"/>
                </a:solidFill>
              </a:rPr>
              <a:t>developers may implement a viable </a:t>
            </a:r>
            <a:r>
              <a:rPr lang="en-US" dirty="0" err="1">
                <a:solidFill>
                  <a:schemeClr val="bg1"/>
                </a:solidFill>
              </a:rPr>
              <a:t>permissionless</a:t>
            </a:r>
            <a:r>
              <a:rPr lang="en-US" dirty="0">
                <a:solidFill>
                  <a:schemeClr val="bg1"/>
                </a:solidFill>
              </a:rPr>
              <a:t> blockchain without prohibitive energy consumption.</a:t>
            </a:r>
          </a:p>
        </p:txBody>
      </p:sp>
    </p:spTree>
    <p:extLst>
      <p:ext uri="{BB962C8B-B14F-4D97-AF65-F5344CB8AC3E}">
        <p14:creationId xmlns:p14="http://schemas.microsoft.com/office/powerpoint/2010/main" val="142652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C952E4-9753-0848-B7BA-B04ACD71DF47}"/>
              </a:ext>
            </a:extLst>
          </p:cNvPr>
          <p:cNvSpPr txBox="1"/>
          <p:nvPr/>
        </p:nvSpPr>
        <p:spPr>
          <a:xfrm>
            <a:off x="433136" y="5091762"/>
            <a:ext cx="7834193" cy="1264588"/>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altLang="zh-CN" sz="6000" b="1" i="1">
                <a:latin typeface="+mj-lt"/>
                <a:ea typeface="+mj-ea"/>
                <a:cs typeface="+mj-cs"/>
              </a:rPr>
              <a:t>My Opinion</a:t>
            </a:r>
            <a:endParaRPr lang="en-US" sz="6000" b="1" i="1">
              <a:latin typeface="+mj-lt"/>
              <a:ea typeface="+mj-ea"/>
              <a:cs typeface="+mj-cs"/>
            </a:endParaRPr>
          </a:p>
        </p:txBody>
      </p:sp>
      <p:pic>
        <p:nvPicPr>
          <p:cNvPr id="4" name="Picture 3">
            <a:extLst>
              <a:ext uri="{FF2B5EF4-FFF2-40B4-BE49-F238E27FC236}">
                <a16:creationId xmlns:a16="http://schemas.microsoft.com/office/drawing/2014/main" id="{A66CBF04-FE62-CF45-9AC0-42BA660D054F}"/>
              </a:ext>
            </a:extLst>
          </p:cNvPr>
          <p:cNvPicPr>
            <a:picLocks noChangeAspect="1"/>
          </p:cNvPicPr>
          <p:nvPr/>
        </p:nvPicPr>
        <p:blipFill rotWithShape="1">
          <a:blip r:embed="rId2"/>
          <a:srcRect t="9842" b="12438"/>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6092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6584B38-13FB-BC44-B849-76330A6D1E87}"/>
              </a:ext>
            </a:extLst>
          </p:cNvPr>
          <p:cNvSpPr txBox="1"/>
          <p:nvPr/>
        </p:nvSpPr>
        <p:spPr>
          <a:xfrm>
            <a:off x="3045368" y="2043663"/>
            <a:ext cx="6105194" cy="20310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tLang="zh-CN" sz="6000" b="1" i="1" kern="1200" dirty="0">
                <a:solidFill>
                  <a:srgbClr val="FFFFFF"/>
                </a:solidFill>
                <a:latin typeface="+mj-lt"/>
                <a:ea typeface="+mj-ea"/>
                <a:cs typeface="+mj-cs"/>
              </a:rPr>
              <a:t>Thank you!</a:t>
            </a:r>
            <a:endParaRPr lang="en-US" sz="6000" b="1" i="1" kern="1200" dirty="0">
              <a:solidFill>
                <a:srgbClr val="FFFFFF"/>
              </a:solidFill>
              <a:latin typeface="+mj-lt"/>
              <a:ea typeface="+mj-ea"/>
              <a:cs typeface="+mj-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035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4DBA9-778C-274B-A3BE-875F24380136}"/>
              </a:ext>
            </a:extLst>
          </p:cNvPr>
          <p:cNvPicPr>
            <a:picLocks noChangeAspect="1"/>
          </p:cNvPicPr>
          <p:nvPr/>
        </p:nvPicPr>
        <p:blipFill>
          <a:blip r:embed="rId2"/>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91AB422D-8F33-A845-9669-BC98773418B9}"/>
              </a:ext>
            </a:extLst>
          </p:cNvPr>
          <p:cNvSpPr txBox="1"/>
          <p:nvPr/>
        </p:nvSpPr>
        <p:spPr>
          <a:xfrm>
            <a:off x="1045882" y="2010779"/>
            <a:ext cx="10434918" cy="2308324"/>
          </a:xfrm>
          <a:prstGeom prst="rect">
            <a:avLst/>
          </a:prstGeom>
          <a:noFill/>
        </p:spPr>
        <p:txBody>
          <a:bodyPr wrap="square" rtlCol="0">
            <a:spAutoFit/>
          </a:bodyPr>
          <a:lstStyle/>
          <a:p>
            <a:pPr algn="just"/>
            <a:r>
              <a:rPr lang="en-US" dirty="0">
                <a:solidFill>
                  <a:schemeClr val="bg1"/>
                </a:solidFill>
              </a:rPr>
              <a:t>A blockchain constitutes a distributed ledger that records transactions across a network of agents. Blockchain’s value proposition requires that agents eventually agree on the ledger’s contents since payments possess risk otherwise. Restricted blockchains ensure this consensus by appointing a central authority to dictate payment validity. </a:t>
            </a:r>
            <a:r>
              <a:rPr lang="en-US" dirty="0" err="1">
                <a:solidFill>
                  <a:schemeClr val="bg1"/>
                </a:solidFill>
              </a:rPr>
              <a:t>Permissionless</a:t>
            </a:r>
            <a:r>
              <a:rPr lang="en-US" dirty="0">
                <a:solidFill>
                  <a:schemeClr val="bg1"/>
                </a:solidFill>
              </a:rPr>
              <a:t> blockchains (e.g. Bitcoin, Ethereum), however, admit no central authority and therefore face </a:t>
            </a:r>
            <a:r>
              <a:rPr lang="en-US" altLang="zh-CN" dirty="0">
                <a:solidFill>
                  <a:schemeClr val="bg1"/>
                </a:solidFill>
              </a:rPr>
              <a:t>an</a:t>
            </a:r>
            <a:r>
              <a:rPr lang="zh-CN" altLang="en-US" dirty="0">
                <a:solidFill>
                  <a:schemeClr val="bg1"/>
                </a:solidFill>
              </a:rPr>
              <a:t> </a:t>
            </a:r>
            <a:r>
              <a:rPr lang="en-US" dirty="0">
                <a:solidFill>
                  <a:schemeClr val="bg1"/>
                </a:solidFill>
              </a:rPr>
              <a:t>issue of inducing consensus endogenously. Nakamoto (2008) provided a temporary solution to the problem by invoking an economic mechanism known as Proof-of-Work (</a:t>
            </a:r>
            <a:r>
              <a:rPr lang="en-US" dirty="0" err="1">
                <a:solidFill>
                  <a:schemeClr val="bg1"/>
                </a:solidFill>
              </a:rPr>
              <a:t>PoW</a:t>
            </a:r>
            <a:r>
              <a:rPr lang="en-US" dirty="0">
                <a:solidFill>
                  <a:schemeClr val="bg1"/>
                </a:solidFill>
              </a:rPr>
              <a:t>). </a:t>
            </a:r>
            <a:r>
              <a:rPr lang="en-US" dirty="0" err="1">
                <a:solidFill>
                  <a:schemeClr val="bg1"/>
                </a:solidFill>
              </a:rPr>
              <a:t>PoW</a:t>
            </a:r>
            <a:r>
              <a:rPr lang="en-US" dirty="0">
                <a:solidFill>
                  <a:schemeClr val="bg1"/>
                </a:solidFill>
              </a:rPr>
              <a:t>, however, lacks sustainability, so, in recent years, a variety of alternatives have been proposed. This paper studies the most famous such alternative, Proof-of-Stake (</a:t>
            </a:r>
            <a:r>
              <a:rPr lang="en-US" dirty="0" err="1">
                <a:solidFill>
                  <a:schemeClr val="bg1"/>
                </a:solidFill>
              </a:rPr>
              <a:t>PoS</a:t>
            </a:r>
            <a:r>
              <a:rPr lang="en-US" dirty="0">
                <a:solidFill>
                  <a:schemeClr val="bg1"/>
                </a:solidFill>
              </a:rPr>
              <a:t>). </a:t>
            </a:r>
          </a:p>
        </p:txBody>
      </p:sp>
      <p:sp>
        <p:nvSpPr>
          <p:cNvPr id="6" name="TextBox 5">
            <a:extLst>
              <a:ext uri="{FF2B5EF4-FFF2-40B4-BE49-F238E27FC236}">
                <a16:creationId xmlns:a16="http://schemas.microsoft.com/office/drawing/2014/main" id="{4FA246D2-1AD9-4C48-A600-2061C8D43F6C}"/>
              </a:ext>
            </a:extLst>
          </p:cNvPr>
          <p:cNvSpPr txBox="1"/>
          <p:nvPr/>
        </p:nvSpPr>
        <p:spPr>
          <a:xfrm>
            <a:off x="1045882" y="1533725"/>
            <a:ext cx="2722880" cy="477054"/>
          </a:xfrm>
          <a:prstGeom prst="rect">
            <a:avLst/>
          </a:prstGeom>
          <a:noFill/>
        </p:spPr>
        <p:txBody>
          <a:bodyPr wrap="square" rtlCol="0">
            <a:spAutoFit/>
          </a:bodyPr>
          <a:lstStyle/>
          <a:p>
            <a:r>
              <a:rPr lang="en-US" altLang="zh-CN" sz="2500" b="1" dirty="0">
                <a:solidFill>
                  <a:schemeClr val="bg1"/>
                </a:solidFill>
              </a:rPr>
              <a:t>Abstract</a:t>
            </a:r>
            <a:endParaRPr lang="en-US" sz="2500" b="1" dirty="0">
              <a:solidFill>
                <a:schemeClr val="bg1"/>
              </a:solidFill>
            </a:endParaRPr>
          </a:p>
        </p:txBody>
      </p:sp>
    </p:spTree>
    <p:extLst>
      <p:ext uri="{BB962C8B-B14F-4D97-AF65-F5344CB8AC3E}">
        <p14:creationId xmlns:p14="http://schemas.microsoft.com/office/powerpoint/2010/main" val="335575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CB102-851E-E049-AA7E-9EDD7E3E2786}"/>
              </a:ext>
            </a:extLst>
          </p:cNvPr>
          <p:cNvSpPr txBox="1"/>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Background</a:t>
            </a:r>
          </a:p>
          <a:p>
            <a:pPr>
              <a:lnSpc>
                <a:spcPct val="90000"/>
              </a:lnSpc>
              <a:spcBef>
                <a:spcPct val="0"/>
              </a:spcBef>
              <a:spcAft>
                <a:spcPts val="600"/>
              </a:spcAft>
            </a:pPr>
            <a:endParaRPr lang="en-US" sz="4400" b="1">
              <a:latin typeface="+mj-lt"/>
              <a:ea typeface="+mj-ea"/>
              <a:cs typeface="+mj-cs"/>
            </a:endParaRPr>
          </a:p>
        </p:txBody>
      </p:sp>
      <p:cxnSp>
        <p:nvCxnSpPr>
          <p:cNvPr id="14"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2ECF532-9A4B-C643-9C01-97B8200C2F28}"/>
              </a:ext>
            </a:extLst>
          </p:cNvPr>
          <p:cNvSpPr txBox="1"/>
          <p:nvPr/>
        </p:nvSpPr>
        <p:spPr>
          <a:xfrm>
            <a:off x="655321" y="2575034"/>
            <a:ext cx="5120113" cy="3462228"/>
          </a:xfrm>
          <a:prstGeom prst="rect">
            <a:avLst/>
          </a:prstGeom>
        </p:spPr>
        <p:txBody>
          <a:bodyPr vert="horz" lIns="91440" tIns="45720" rIns="91440" bIns="45720" rtlCol="0">
            <a:normAutofit/>
          </a:bodyPr>
          <a:lstStyle/>
          <a:p>
            <a:pPr>
              <a:lnSpc>
                <a:spcPct val="90000"/>
              </a:lnSpc>
              <a:spcAft>
                <a:spcPts val="600"/>
              </a:spcAft>
            </a:pPr>
            <a:r>
              <a:rPr lang="en-US" sz="1400" b="1" dirty="0"/>
              <a:t>Restricted blockchain:</a:t>
            </a:r>
          </a:p>
          <a:p>
            <a:pPr indent="-228600">
              <a:lnSpc>
                <a:spcPct val="90000"/>
              </a:lnSpc>
              <a:spcAft>
                <a:spcPts val="600"/>
              </a:spcAft>
              <a:buFont typeface="Arial" panose="020B0604020202020204" pitchFamily="34" charset="0"/>
              <a:buChar char="•"/>
            </a:pPr>
            <a:r>
              <a:rPr lang="en-US" sz="1400" dirty="0"/>
              <a:t>A blockchain constitutes a distributed ledger that records transactions across a network of agents. Such a communal ledger possesses value only if agents agree on the ledger’s content. Consensus across agents may be achieved by </a:t>
            </a:r>
            <a:r>
              <a:rPr lang="en-US" sz="1400" b="1" dirty="0"/>
              <a:t>appointing a central authority </a:t>
            </a:r>
            <a:r>
              <a:rPr lang="en-US" sz="1400" dirty="0"/>
              <a:t>to dictate payment validity. Such a protocol describes a restricted blockchain.</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dirty="0"/>
              <a:t>Unrestricted blockchain:</a:t>
            </a:r>
          </a:p>
          <a:p>
            <a:pPr indent="-228600">
              <a:lnSpc>
                <a:spcPct val="90000"/>
              </a:lnSpc>
              <a:spcAft>
                <a:spcPts val="600"/>
              </a:spcAft>
              <a:buFont typeface="Arial" panose="020B0604020202020204" pitchFamily="34" charset="0"/>
              <a:buChar char="•"/>
            </a:pPr>
            <a:r>
              <a:rPr lang="en-US" sz="1400" dirty="0"/>
              <a:t>Blockchain’s potential to improve ﬁnancial market eﬃciency hinges upon the viability of </a:t>
            </a:r>
            <a:r>
              <a:rPr lang="en-US" sz="1400" dirty="0" err="1"/>
              <a:t>permissionless</a:t>
            </a:r>
            <a:r>
              <a:rPr lang="en-US" sz="1400" dirty="0"/>
              <a:t> (a.k.a. unrestricted) blockchains;</a:t>
            </a:r>
            <a:r>
              <a:rPr lang="en-US" altLang="zh-CN" sz="1400" dirty="0"/>
              <a:t> </a:t>
            </a:r>
            <a:r>
              <a:rPr lang="en-US" sz="1400" dirty="0"/>
              <a:t>A </a:t>
            </a:r>
            <a:r>
              <a:rPr lang="en-US" sz="1400" dirty="0" err="1"/>
              <a:t>permissionless</a:t>
            </a:r>
            <a:r>
              <a:rPr lang="en-US" sz="1400" dirty="0"/>
              <a:t> </a:t>
            </a:r>
            <a:r>
              <a:rPr lang="en-US" sz="1400" b="1" dirty="0"/>
              <a:t>blockchain’s lack of a central authority </a:t>
            </a:r>
            <a:r>
              <a:rPr lang="en-US" sz="1400" dirty="0"/>
              <a:t>renders the attainment of consensus a non-trivial issue.</a:t>
            </a:r>
          </a:p>
        </p:txBody>
      </p:sp>
      <p:pic>
        <p:nvPicPr>
          <p:cNvPr id="7" name="Picture 6">
            <a:extLst>
              <a:ext uri="{FF2B5EF4-FFF2-40B4-BE49-F238E27FC236}">
                <a16:creationId xmlns:a16="http://schemas.microsoft.com/office/drawing/2014/main" id="{AC606486-374D-5D41-B21E-7A1722F9A9E8}"/>
              </a:ext>
            </a:extLst>
          </p:cNvPr>
          <p:cNvPicPr>
            <a:picLocks noChangeAspect="1"/>
          </p:cNvPicPr>
          <p:nvPr/>
        </p:nvPicPr>
        <p:blipFill rotWithShape="1">
          <a:blip r:embed="rId3"/>
          <a:srcRect l="24435" r="652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9721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56C87-B87F-7649-9B91-C87D810DDAB0}"/>
              </a:ext>
            </a:extLst>
          </p:cNvPr>
          <p:cNvSpPr txBox="1"/>
          <p:nvPr/>
        </p:nvSpPr>
        <p:spPr>
          <a:xfrm>
            <a:off x="1452282" y="627529"/>
            <a:ext cx="8606118" cy="1308050"/>
          </a:xfrm>
          <a:prstGeom prst="rect">
            <a:avLst/>
          </a:prstGeom>
          <a:noFill/>
        </p:spPr>
        <p:txBody>
          <a:bodyPr wrap="square" rtlCol="0">
            <a:spAutoFit/>
          </a:bodyPr>
          <a:lstStyle/>
          <a:p>
            <a:pPr algn="just"/>
            <a:r>
              <a:rPr lang="en-US" sz="2500" b="1" dirty="0"/>
              <a:t>Proof-of-Work (</a:t>
            </a:r>
            <a:r>
              <a:rPr lang="en-US" sz="2500" b="1" dirty="0" err="1"/>
              <a:t>PoW</a:t>
            </a:r>
            <a:r>
              <a:rPr lang="en-US" sz="2500" b="1" dirty="0"/>
              <a:t>)</a:t>
            </a:r>
          </a:p>
          <a:p>
            <a:pPr algn="just"/>
            <a:r>
              <a:rPr lang="en-US" dirty="0" err="1"/>
              <a:t>PoW</a:t>
            </a:r>
            <a:r>
              <a:rPr lang="en-US" dirty="0"/>
              <a:t> requires agents to compete to update the blockchain. The competition consists of solving a trivial puzzle so that success probabilities depend</a:t>
            </a:r>
            <a:r>
              <a:rPr lang="zh-CN" altLang="en-US" dirty="0"/>
              <a:t> </a:t>
            </a:r>
            <a:r>
              <a:rPr lang="en-US" altLang="zh-CN" dirty="0"/>
              <a:t>on</a:t>
            </a:r>
            <a:r>
              <a:rPr lang="zh-CN" altLang="en-US" dirty="0"/>
              <a:t> </a:t>
            </a:r>
            <a:r>
              <a:rPr lang="en-US" dirty="0"/>
              <a:t>only </a:t>
            </a:r>
            <a:r>
              <a:rPr lang="en-US" b="1" dirty="0"/>
              <a:t>raw computational power. </a:t>
            </a:r>
          </a:p>
        </p:txBody>
      </p:sp>
      <p:pic>
        <p:nvPicPr>
          <p:cNvPr id="4" name="Picture 3">
            <a:extLst>
              <a:ext uri="{FF2B5EF4-FFF2-40B4-BE49-F238E27FC236}">
                <a16:creationId xmlns:a16="http://schemas.microsoft.com/office/drawing/2014/main" id="{0E08ED50-29ED-F848-92A4-5E6244864989}"/>
              </a:ext>
            </a:extLst>
          </p:cNvPr>
          <p:cNvPicPr>
            <a:picLocks noChangeAspect="1"/>
          </p:cNvPicPr>
          <p:nvPr/>
        </p:nvPicPr>
        <p:blipFill>
          <a:blip r:embed="rId3"/>
          <a:stretch>
            <a:fillRect/>
          </a:stretch>
        </p:blipFill>
        <p:spPr>
          <a:xfrm>
            <a:off x="1841500" y="2566670"/>
            <a:ext cx="7983818" cy="3396506"/>
          </a:xfrm>
          <a:prstGeom prst="rect">
            <a:avLst/>
          </a:prstGeom>
        </p:spPr>
      </p:pic>
    </p:spTree>
    <p:extLst>
      <p:ext uri="{BB962C8B-B14F-4D97-AF65-F5344CB8AC3E}">
        <p14:creationId xmlns:p14="http://schemas.microsoft.com/office/powerpoint/2010/main" val="311891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FEB5F-AA8B-5D42-B231-2BC917E3FE89}"/>
              </a:ext>
            </a:extLst>
          </p:cNvPr>
          <p:cNvPicPr>
            <a:picLocks noChangeAspect="1"/>
          </p:cNvPicPr>
          <p:nvPr/>
        </p:nvPicPr>
        <p:blipFill>
          <a:blip r:embed="rId3"/>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BDB00EFC-F0C0-9244-BA42-F67020128D7E}"/>
              </a:ext>
            </a:extLst>
          </p:cNvPr>
          <p:cNvSpPr txBox="1"/>
          <p:nvPr/>
        </p:nvSpPr>
        <p:spPr>
          <a:xfrm>
            <a:off x="1452282" y="950258"/>
            <a:ext cx="8606118" cy="3801041"/>
          </a:xfrm>
          <a:prstGeom prst="rect">
            <a:avLst/>
          </a:prstGeom>
          <a:noFill/>
        </p:spPr>
        <p:txBody>
          <a:bodyPr wrap="square" rtlCol="0">
            <a:spAutoFit/>
          </a:bodyPr>
          <a:lstStyle/>
          <a:p>
            <a:r>
              <a:rPr lang="en-US" sz="2500" dirty="0">
                <a:solidFill>
                  <a:schemeClr val="bg1"/>
                </a:solidFill>
              </a:rPr>
              <a:t>Proof-of-</a:t>
            </a:r>
            <a:r>
              <a:rPr lang="en-US" altLang="zh-CN" sz="2500" dirty="0">
                <a:solidFill>
                  <a:schemeClr val="bg1"/>
                </a:solidFill>
              </a:rPr>
              <a:t>Stake</a:t>
            </a:r>
            <a:r>
              <a:rPr lang="en-US" sz="2500" dirty="0">
                <a:solidFill>
                  <a:schemeClr val="bg1"/>
                </a:solidFill>
              </a:rPr>
              <a:t> (</a:t>
            </a:r>
            <a:r>
              <a:rPr lang="en-US" sz="2500" dirty="0" err="1">
                <a:solidFill>
                  <a:schemeClr val="bg1"/>
                </a:solidFill>
              </a:rPr>
              <a:t>Po</a:t>
            </a:r>
            <a:r>
              <a:rPr lang="en-US" altLang="zh-CN" sz="2500" dirty="0" err="1">
                <a:solidFill>
                  <a:schemeClr val="bg1"/>
                </a:solidFill>
              </a:rPr>
              <a:t>S</a:t>
            </a:r>
            <a:r>
              <a:rPr lang="en-US" sz="2500" dirty="0">
                <a:solidFill>
                  <a:schemeClr val="bg1"/>
                </a:solidFill>
              </a:rPr>
              <a:t>)</a:t>
            </a:r>
          </a:p>
          <a:p>
            <a:endParaRPr lang="en-US" dirty="0">
              <a:solidFill>
                <a:schemeClr val="bg1"/>
              </a:solidFill>
            </a:endParaRPr>
          </a:p>
          <a:p>
            <a:pPr algn="just"/>
            <a:r>
              <a:rPr lang="en-US" dirty="0">
                <a:solidFill>
                  <a:schemeClr val="bg1"/>
                </a:solidFill>
              </a:rPr>
              <a:t>In hopes of creating a sustainable </a:t>
            </a:r>
            <a:r>
              <a:rPr lang="en-US" dirty="0" err="1">
                <a:solidFill>
                  <a:schemeClr val="bg1"/>
                </a:solidFill>
              </a:rPr>
              <a:t>permissionless</a:t>
            </a:r>
            <a:r>
              <a:rPr lang="en-US" dirty="0">
                <a:solidFill>
                  <a:schemeClr val="bg1"/>
                </a:solidFill>
              </a:rPr>
              <a:t> blockchain (i.e. one that does not expend an exorbitant amount of energy), the blockchain community has bandied about several alternatives to </a:t>
            </a:r>
            <a:r>
              <a:rPr lang="en-US" dirty="0" err="1">
                <a:solidFill>
                  <a:schemeClr val="bg1"/>
                </a:solidFill>
              </a:rPr>
              <a:t>PoW</a:t>
            </a:r>
            <a:r>
              <a:rPr lang="en-US" dirty="0">
                <a:solidFill>
                  <a:schemeClr val="bg1"/>
                </a:solidFill>
              </a:rPr>
              <a:t>. The most frequently discussed alternative is a mechanism known as Proof-of-Stake (</a:t>
            </a:r>
            <a:r>
              <a:rPr lang="en-US" dirty="0" err="1">
                <a:solidFill>
                  <a:schemeClr val="bg1"/>
                </a:solidFill>
              </a:rPr>
              <a:t>PoS</a:t>
            </a:r>
            <a:r>
              <a:rPr lang="en-US" dirty="0">
                <a:solidFill>
                  <a:schemeClr val="bg1"/>
                </a:solidFill>
              </a:rPr>
              <a:t>). </a:t>
            </a:r>
          </a:p>
          <a:p>
            <a:pPr algn="just"/>
            <a:endParaRPr lang="en-US" dirty="0">
              <a:solidFill>
                <a:schemeClr val="bg1"/>
              </a:solidFill>
            </a:endParaRPr>
          </a:p>
          <a:p>
            <a:pPr algn="just"/>
            <a:r>
              <a:rPr lang="en-US" dirty="0" err="1">
                <a:solidFill>
                  <a:schemeClr val="bg1"/>
                </a:solidFill>
              </a:rPr>
              <a:t>PoS</a:t>
            </a:r>
            <a:r>
              <a:rPr lang="en-US" dirty="0">
                <a:solidFill>
                  <a:schemeClr val="bg1"/>
                </a:solidFill>
              </a:rPr>
              <a:t> replaces </a:t>
            </a:r>
            <a:r>
              <a:rPr lang="en-US" dirty="0" err="1">
                <a:solidFill>
                  <a:schemeClr val="bg1"/>
                </a:solidFill>
              </a:rPr>
              <a:t>PoW’s</a:t>
            </a:r>
            <a:r>
              <a:rPr lang="en-US" dirty="0">
                <a:solidFill>
                  <a:schemeClr val="bg1"/>
                </a:solidFill>
              </a:rPr>
              <a:t> competition by oﬀering a randomly selected stakeholder the authority to update the blockchain; </a:t>
            </a:r>
            <a:r>
              <a:rPr lang="en-US" dirty="0" err="1">
                <a:solidFill>
                  <a:schemeClr val="bg1"/>
                </a:solidFill>
              </a:rPr>
              <a:t>PoS</a:t>
            </a:r>
            <a:r>
              <a:rPr lang="en-US" dirty="0">
                <a:solidFill>
                  <a:schemeClr val="bg1"/>
                </a:solidFill>
              </a:rPr>
              <a:t> thus omits any incentive for agents to engage in a computational arms race. Developers, however, remain reluctant to employ </a:t>
            </a:r>
            <a:r>
              <a:rPr lang="en-US" dirty="0" err="1">
                <a:solidFill>
                  <a:schemeClr val="bg1"/>
                </a:solidFill>
              </a:rPr>
              <a:t>PoS</a:t>
            </a:r>
            <a:r>
              <a:rPr lang="en-US" dirty="0">
                <a:solidFill>
                  <a:schemeClr val="bg1"/>
                </a:solidFill>
              </a:rPr>
              <a:t> because they fear that </a:t>
            </a:r>
            <a:r>
              <a:rPr lang="en-US" dirty="0" err="1">
                <a:solidFill>
                  <a:schemeClr val="bg1"/>
                </a:solidFill>
              </a:rPr>
              <a:t>PoS</a:t>
            </a:r>
            <a:r>
              <a:rPr lang="en-US" dirty="0">
                <a:solidFill>
                  <a:schemeClr val="bg1"/>
                </a:solidFill>
              </a:rPr>
              <a:t> fails to induce consensus. </a:t>
            </a:r>
            <a:r>
              <a:rPr lang="en-US" dirty="0" err="1">
                <a:solidFill>
                  <a:schemeClr val="bg1"/>
                </a:solidFill>
              </a:rPr>
              <a:t>PoS</a:t>
            </a:r>
            <a:r>
              <a:rPr lang="en-US" dirty="0">
                <a:solidFill>
                  <a:schemeClr val="bg1"/>
                </a:solidFill>
              </a:rPr>
              <a:t>, like </a:t>
            </a:r>
            <a:r>
              <a:rPr lang="en-US" dirty="0" err="1">
                <a:solidFill>
                  <a:schemeClr val="bg1"/>
                </a:solidFill>
              </a:rPr>
              <a:t>PoW</a:t>
            </a:r>
            <a:r>
              <a:rPr lang="en-US" dirty="0">
                <a:solidFill>
                  <a:schemeClr val="bg1"/>
                </a:solidFill>
              </a:rPr>
              <a:t>, oﬀers an agent an explicit monetary reward to update the blockchain, but </a:t>
            </a:r>
            <a:r>
              <a:rPr lang="en-US" dirty="0" err="1">
                <a:solidFill>
                  <a:schemeClr val="bg1"/>
                </a:solidFill>
              </a:rPr>
              <a:t>PoS</a:t>
            </a:r>
            <a:r>
              <a:rPr lang="en-US" dirty="0">
                <a:solidFill>
                  <a:schemeClr val="bg1"/>
                </a:solidFill>
              </a:rPr>
              <a:t>, unlike </a:t>
            </a:r>
            <a:r>
              <a:rPr lang="en-US" dirty="0" err="1">
                <a:solidFill>
                  <a:schemeClr val="bg1"/>
                </a:solidFill>
              </a:rPr>
              <a:t>PoW</a:t>
            </a:r>
            <a:r>
              <a:rPr lang="en-US" dirty="0">
                <a:solidFill>
                  <a:schemeClr val="bg1"/>
                </a:solidFill>
              </a:rPr>
              <a:t>, imposes no explicit cost upon agents to gain the authority to update the blockchain.</a:t>
            </a:r>
          </a:p>
        </p:txBody>
      </p:sp>
    </p:spTree>
    <p:extLst>
      <p:ext uri="{BB962C8B-B14F-4D97-AF65-F5344CB8AC3E}">
        <p14:creationId xmlns:p14="http://schemas.microsoft.com/office/powerpoint/2010/main" val="415704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066678-9936-AA4E-AEE6-4758157A7CF0}"/>
              </a:ext>
            </a:extLst>
          </p:cNvPr>
          <p:cNvPicPr>
            <a:picLocks noChangeAspect="1"/>
          </p:cNvPicPr>
          <p:nvPr/>
        </p:nvPicPr>
        <p:blipFill>
          <a:blip r:embed="rId3"/>
          <a:stretch>
            <a:fillRect/>
          </a:stretch>
        </p:blipFill>
        <p:spPr>
          <a:xfrm>
            <a:off x="0" y="-1"/>
            <a:ext cx="12192000" cy="6858001"/>
          </a:xfrm>
          <a:prstGeom prst="rect">
            <a:avLst/>
          </a:prstGeom>
        </p:spPr>
      </p:pic>
      <p:sp>
        <p:nvSpPr>
          <p:cNvPr id="2" name="TextBox 1">
            <a:extLst>
              <a:ext uri="{FF2B5EF4-FFF2-40B4-BE49-F238E27FC236}">
                <a16:creationId xmlns:a16="http://schemas.microsoft.com/office/drawing/2014/main" id="{10CC4DC1-935B-B946-A4DA-CDA804CDE289}"/>
              </a:ext>
            </a:extLst>
          </p:cNvPr>
          <p:cNvSpPr txBox="1"/>
          <p:nvPr/>
        </p:nvSpPr>
        <p:spPr>
          <a:xfrm>
            <a:off x="1592959" y="1670883"/>
            <a:ext cx="8606118" cy="2292935"/>
          </a:xfrm>
          <a:prstGeom prst="rect">
            <a:avLst/>
          </a:prstGeom>
          <a:noFill/>
        </p:spPr>
        <p:txBody>
          <a:bodyPr wrap="square" rtlCol="0">
            <a:spAutoFit/>
          </a:bodyPr>
          <a:lstStyle/>
          <a:p>
            <a:pPr algn="just"/>
            <a:r>
              <a:rPr lang="en-US" sz="2500" b="1" i="1" dirty="0">
                <a:solidFill>
                  <a:schemeClr val="bg1"/>
                </a:solidFill>
              </a:rPr>
              <a:t>Paper’s contribution:</a:t>
            </a:r>
          </a:p>
          <a:p>
            <a:pPr algn="just"/>
            <a:endParaRPr lang="en-US" sz="2000" dirty="0">
              <a:solidFill>
                <a:schemeClr val="bg1"/>
              </a:solidFill>
            </a:endParaRPr>
          </a:p>
          <a:p>
            <a:pPr algn="just"/>
            <a:r>
              <a:rPr lang="en-US" altLang="zh-CN" sz="2000" dirty="0">
                <a:solidFill>
                  <a:schemeClr val="bg1"/>
                </a:solidFill>
              </a:rPr>
              <a:t>1.</a:t>
            </a:r>
            <a:r>
              <a:rPr lang="zh-CN" altLang="en-US" sz="2000" dirty="0">
                <a:solidFill>
                  <a:schemeClr val="bg1"/>
                </a:solidFill>
              </a:rPr>
              <a:t> </a:t>
            </a:r>
            <a:r>
              <a:rPr lang="en-US" altLang="zh-CN" sz="2000" dirty="0">
                <a:solidFill>
                  <a:schemeClr val="bg1"/>
                </a:solidFill>
              </a:rPr>
              <a:t>P</a:t>
            </a:r>
            <a:r>
              <a:rPr lang="en-US" sz="2000" dirty="0">
                <a:solidFill>
                  <a:schemeClr val="bg1"/>
                </a:solidFill>
              </a:rPr>
              <a:t>rovide </a:t>
            </a:r>
            <a:r>
              <a:rPr lang="en-US" altLang="zh-CN" sz="2000" dirty="0">
                <a:solidFill>
                  <a:schemeClr val="bg1"/>
                </a:solidFill>
              </a:rPr>
              <a:t>a</a:t>
            </a:r>
            <a:r>
              <a:rPr lang="zh-CN" altLang="en-US" sz="2000" dirty="0">
                <a:solidFill>
                  <a:schemeClr val="bg1"/>
                </a:solidFill>
              </a:rPr>
              <a:t> </a:t>
            </a:r>
            <a:r>
              <a:rPr lang="en-US" sz="2000" dirty="0">
                <a:solidFill>
                  <a:schemeClr val="bg1"/>
                </a:solidFill>
              </a:rPr>
              <a:t>formal economic model of </a:t>
            </a:r>
            <a:r>
              <a:rPr lang="en-US" sz="2000" dirty="0" err="1">
                <a:solidFill>
                  <a:schemeClr val="bg1"/>
                </a:solidFill>
              </a:rPr>
              <a:t>PoS</a:t>
            </a:r>
            <a:r>
              <a:rPr lang="zh-CN" altLang="en-US" sz="2000" dirty="0">
                <a:solidFill>
                  <a:schemeClr val="bg1"/>
                </a:solidFill>
              </a:rPr>
              <a:t> </a:t>
            </a:r>
            <a:endParaRPr lang="en-US" altLang="zh-CN" sz="2000" dirty="0">
              <a:solidFill>
                <a:schemeClr val="bg1"/>
              </a:solidFill>
            </a:endParaRPr>
          </a:p>
          <a:p>
            <a:pPr algn="just"/>
            <a:r>
              <a:rPr lang="zh-CN" altLang="en-US" sz="2000" dirty="0">
                <a:solidFill>
                  <a:schemeClr val="bg1"/>
                </a:solidFill>
              </a:rPr>
              <a:t>            </a:t>
            </a:r>
            <a:r>
              <a:rPr lang="en-US" altLang="zh-CN" sz="2000" dirty="0">
                <a:solidFill>
                  <a:schemeClr val="bg1"/>
                </a:solidFill>
              </a:rPr>
              <a:t>--</a:t>
            </a:r>
            <a:r>
              <a:rPr lang="zh-CN" altLang="en-US" sz="2000" dirty="0">
                <a:solidFill>
                  <a:schemeClr val="bg1"/>
                </a:solidFill>
              </a:rPr>
              <a:t> </a:t>
            </a:r>
            <a:r>
              <a:rPr lang="en-US" sz="2000" dirty="0">
                <a:solidFill>
                  <a:schemeClr val="bg1"/>
                </a:solidFill>
              </a:rPr>
              <a:t>subvert the Nothing-at-Stake problem</a:t>
            </a:r>
          </a:p>
          <a:p>
            <a:pPr algn="just"/>
            <a:endParaRPr lang="en-US" sz="2000" dirty="0">
              <a:solidFill>
                <a:schemeClr val="bg1"/>
              </a:solidFill>
            </a:endParaRPr>
          </a:p>
          <a:p>
            <a:pPr algn="just"/>
            <a:r>
              <a:rPr lang="en-US" altLang="zh-CN" sz="2000" dirty="0">
                <a:solidFill>
                  <a:schemeClr val="bg1"/>
                </a:solidFill>
              </a:rPr>
              <a:t>2.</a:t>
            </a:r>
            <a:r>
              <a:rPr lang="zh-CN" altLang="en-US" sz="2000" dirty="0">
                <a:solidFill>
                  <a:schemeClr val="bg1"/>
                </a:solidFill>
              </a:rPr>
              <a:t> </a:t>
            </a:r>
            <a:r>
              <a:rPr lang="en-US" altLang="zh-CN" sz="2000" dirty="0">
                <a:solidFill>
                  <a:schemeClr val="bg1"/>
                </a:solidFill>
              </a:rPr>
              <a:t>D</a:t>
            </a:r>
            <a:r>
              <a:rPr lang="en-US" sz="2000" dirty="0">
                <a:solidFill>
                  <a:schemeClr val="bg1"/>
                </a:solidFill>
              </a:rPr>
              <a:t>emonstrates general conditions under which </a:t>
            </a:r>
            <a:r>
              <a:rPr lang="en-US" sz="2000" dirty="0" err="1">
                <a:solidFill>
                  <a:schemeClr val="bg1"/>
                </a:solidFill>
              </a:rPr>
              <a:t>PoS</a:t>
            </a:r>
            <a:r>
              <a:rPr lang="en-US" sz="2000" dirty="0">
                <a:solidFill>
                  <a:schemeClr val="bg1"/>
                </a:solidFill>
              </a:rPr>
              <a:t> leads to consensus.</a:t>
            </a: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19049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75EDA9-E47E-1444-ACA4-1601ACEC429B}"/>
              </a:ext>
            </a:extLst>
          </p:cNvPr>
          <p:cNvSpPr txBox="1"/>
          <p:nvPr/>
        </p:nvSpPr>
        <p:spPr>
          <a:xfrm>
            <a:off x="1828800" y="1036320"/>
            <a:ext cx="5770880" cy="21336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E9EF064-978D-4848-8328-42BE4FEDACD6}"/>
              </a:ext>
            </a:extLst>
          </p:cNvPr>
          <p:cNvSpPr txBox="1"/>
          <p:nvPr/>
        </p:nvSpPr>
        <p:spPr>
          <a:xfrm>
            <a:off x="369276" y="5090581"/>
            <a:ext cx="11623431" cy="1200329"/>
          </a:xfrm>
          <a:prstGeom prst="rect">
            <a:avLst/>
          </a:prstGeom>
          <a:noFill/>
        </p:spPr>
        <p:txBody>
          <a:bodyPr wrap="square" rtlCol="0">
            <a:spAutoFit/>
          </a:bodyPr>
          <a:lstStyle/>
          <a:p>
            <a:pPr algn="just"/>
            <a:r>
              <a:rPr lang="en-US" dirty="0"/>
              <a:t>Figure depicts the Nothing-at-Stake problem. One may view the act of appending to a branch of the blockchain as voting for that particular branch. The argument proceeds by asserting that appending blocks to all branches possible constitutes a weakly dominant strategy because all block rewards have non-negative value and agents obtain the right to append to the blockchain without expense.</a:t>
            </a:r>
          </a:p>
        </p:txBody>
      </p:sp>
      <p:pic>
        <p:nvPicPr>
          <p:cNvPr id="5" name="Picture 4">
            <a:extLst>
              <a:ext uri="{FF2B5EF4-FFF2-40B4-BE49-F238E27FC236}">
                <a16:creationId xmlns:a16="http://schemas.microsoft.com/office/drawing/2014/main" id="{488DD19C-D599-EC46-9439-B3156C6352D3}"/>
              </a:ext>
            </a:extLst>
          </p:cNvPr>
          <p:cNvPicPr>
            <a:picLocks noChangeAspect="1"/>
          </p:cNvPicPr>
          <p:nvPr/>
        </p:nvPicPr>
        <p:blipFill>
          <a:blip r:embed="rId2"/>
          <a:stretch>
            <a:fillRect/>
          </a:stretch>
        </p:blipFill>
        <p:spPr>
          <a:xfrm>
            <a:off x="2293769" y="1894631"/>
            <a:ext cx="7040012" cy="2685785"/>
          </a:xfrm>
          <a:prstGeom prst="rect">
            <a:avLst/>
          </a:prstGeom>
        </p:spPr>
      </p:pic>
      <p:sp>
        <p:nvSpPr>
          <p:cNvPr id="7" name="TextBox 6">
            <a:extLst>
              <a:ext uri="{FF2B5EF4-FFF2-40B4-BE49-F238E27FC236}">
                <a16:creationId xmlns:a16="http://schemas.microsoft.com/office/drawing/2014/main" id="{4B16C276-9632-9347-8B76-5F47A8FA092A}"/>
              </a:ext>
            </a:extLst>
          </p:cNvPr>
          <p:cNvSpPr txBox="1"/>
          <p:nvPr/>
        </p:nvSpPr>
        <p:spPr>
          <a:xfrm>
            <a:off x="703385" y="1019157"/>
            <a:ext cx="2567354" cy="477054"/>
          </a:xfrm>
          <a:prstGeom prst="rect">
            <a:avLst/>
          </a:prstGeom>
          <a:noFill/>
        </p:spPr>
        <p:txBody>
          <a:bodyPr wrap="square" rtlCol="0">
            <a:spAutoFit/>
          </a:bodyPr>
          <a:lstStyle/>
          <a:p>
            <a:r>
              <a:rPr lang="en-US" sz="2500" dirty="0"/>
              <a:t>Nothing-at-Stake</a:t>
            </a:r>
          </a:p>
        </p:txBody>
      </p:sp>
    </p:spTree>
    <p:extLst>
      <p:ext uri="{BB962C8B-B14F-4D97-AF65-F5344CB8AC3E}">
        <p14:creationId xmlns:p14="http://schemas.microsoft.com/office/powerpoint/2010/main" val="302015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778952-9717-D049-9547-DD8C7CDBA27F}"/>
              </a:ext>
            </a:extLst>
          </p:cNvPr>
          <p:cNvSpPr txBox="1"/>
          <p:nvPr/>
        </p:nvSpPr>
        <p:spPr>
          <a:xfrm>
            <a:off x="1055076" y="1036320"/>
            <a:ext cx="9390185" cy="923330"/>
          </a:xfrm>
          <a:prstGeom prst="rect">
            <a:avLst/>
          </a:prstGeom>
          <a:noFill/>
        </p:spPr>
        <p:txBody>
          <a:bodyPr wrap="square" rtlCol="0">
            <a:spAutoFit/>
          </a:bodyPr>
          <a:lstStyle/>
          <a:p>
            <a:pPr algn="just"/>
            <a:r>
              <a:rPr lang="en-US" dirty="0"/>
              <a:t>The Nothing-at-Stake problem alleges that players face no cost by deferring consensus. However, within a </a:t>
            </a:r>
            <a:r>
              <a:rPr lang="en-US" dirty="0" err="1"/>
              <a:t>PoS</a:t>
            </a:r>
            <a:r>
              <a:rPr lang="en-US" dirty="0"/>
              <a:t> protocol, all players with the ability to delay consensus own some coins, and delaying consensus reduces the value of those coins.</a:t>
            </a:r>
          </a:p>
        </p:txBody>
      </p:sp>
      <p:sp>
        <p:nvSpPr>
          <p:cNvPr id="4" name="TextBox 3">
            <a:extLst>
              <a:ext uri="{FF2B5EF4-FFF2-40B4-BE49-F238E27FC236}">
                <a16:creationId xmlns:a16="http://schemas.microsoft.com/office/drawing/2014/main" id="{98A5725D-1DE4-0245-8982-C7CBAD84B416}"/>
              </a:ext>
            </a:extLst>
          </p:cNvPr>
          <p:cNvSpPr txBox="1"/>
          <p:nvPr/>
        </p:nvSpPr>
        <p:spPr>
          <a:xfrm>
            <a:off x="1055075" y="2356257"/>
            <a:ext cx="9390185" cy="2031325"/>
          </a:xfrm>
          <a:prstGeom prst="rect">
            <a:avLst/>
          </a:prstGeom>
          <a:noFill/>
        </p:spPr>
        <p:txBody>
          <a:bodyPr wrap="square" rtlCol="0">
            <a:spAutoFit/>
          </a:bodyPr>
          <a:lstStyle/>
          <a:p>
            <a:r>
              <a:rPr lang="en-US" altLang="zh-CN" dirty="0"/>
              <a:t>Two</a:t>
            </a:r>
            <a:r>
              <a:rPr lang="zh-CN" altLang="en-US" dirty="0"/>
              <a:t> </a:t>
            </a:r>
            <a:r>
              <a:rPr lang="en-US" dirty="0"/>
              <a:t>particular strategies</a:t>
            </a:r>
            <a:r>
              <a:rPr lang="en-US" altLang="zh-CN" dirty="0"/>
              <a:t>:</a:t>
            </a:r>
            <a:r>
              <a:rPr lang="en-US" dirty="0"/>
              <a:t> </a:t>
            </a:r>
          </a:p>
          <a:p>
            <a:pPr marL="342900" indent="-342900">
              <a:buAutoNum type="arabicParenBoth"/>
            </a:pPr>
            <a:r>
              <a:rPr lang="en-US" i="1" dirty="0"/>
              <a:t>Longest Chain Rule (hereafter referenced as the LCR)</a:t>
            </a:r>
            <a:r>
              <a:rPr lang="en-US" dirty="0"/>
              <a:t>, corresponds to a player appending only to the longest branch whenever feasible with the longest chain being deﬁned as branch 1 whenever both branches possess the same length.</a:t>
            </a:r>
          </a:p>
          <a:p>
            <a:endParaRPr lang="en-US" dirty="0"/>
          </a:p>
          <a:p>
            <a:pPr marL="342900" indent="-342900">
              <a:buAutoNum type="arabicParenBoth"/>
            </a:pPr>
            <a:r>
              <a:rPr lang="en-US" i="1" dirty="0"/>
              <a:t>Nothing-at-Stake strategy (hereafter referenced as the NSS)</a:t>
            </a:r>
            <a:r>
              <a:rPr lang="en-US" dirty="0"/>
              <a:t>, corresponds to a player appending a block whenever given the option in line with the Nothing-at-Stake problem. </a:t>
            </a:r>
          </a:p>
        </p:txBody>
      </p:sp>
      <p:sp>
        <p:nvSpPr>
          <p:cNvPr id="7" name="TextBox 6">
            <a:extLst>
              <a:ext uri="{FF2B5EF4-FFF2-40B4-BE49-F238E27FC236}">
                <a16:creationId xmlns:a16="http://schemas.microsoft.com/office/drawing/2014/main" id="{7F7E30AD-512B-E84D-AD3D-9D73DA63E817}"/>
              </a:ext>
            </a:extLst>
          </p:cNvPr>
          <p:cNvSpPr txBox="1"/>
          <p:nvPr/>
        </p:nvSpPr>
        <p:spPr>
          <a:xfrm>
            <a:off x="1037490" y="384280"/>
            <a:ext cx="4712677" cy="477054"/>
          </a:xfrm>
          <a:prstGeom prst="rect">
            <a:avLst/>
          </a:prstGeom>
          <a:noFill/>
        </p:spPr>
        <p:txBody>
          <a:bodyPr wrap="square" rtlCol="0">
            <a:spAutoFit/>
          </a:bodyPr>
          <a:lstStyle/>
          <a:p>
            <a:r>
              <a:rPr lang="en-US" sz="2500" dirty="0"/>
              <a:t>Not Nothing-at-Stake</a:t>
            </a:r>
          </a:p>
        </p:txBody>
      </p:sp>
    </p:spTree>
    <p:extLst>
      <p:ext uri="{BB962C8B-B14F-4D97-AF65-F5344CB8AC3E}">
        <p14:creationId xmlns:p14="http://schemas.microsoft.com/office/powerpoint/2010/main" val="316031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75EDA9-E47E-1444-ACA4-1601ACEC429B}"/>
              </a:ext>
            </a:extLst>
          </p:cNvPr>
          <p:cNvSpPr txBox="1"/>
          <p:nvPr/>
        </p:nvSpPr>
        <p:spPr>
          <a:xfrm>
            <a:off x="1828800" y="1036320"/>
            <a:ext cx="5770880" cy="2133600"/>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CA9ADB80-9AFB-5346-8E74-0F8107563CCB}"/>
              </a:ext>
            </a:extLst>
          </p:cNvPr>
          <p:cNvPicPr>
            <a:picLocks noChangeAspect="1"/>
          </p:cNvPicPr>
          <p:nvPr/>
        </p:nvPicPr>
        <p:blipFill>
          <a:blip r:embed="rId3"/>
          <a:stretch>
            <a:fillRect/>
          </a:stretch>
        </p:blipFill>
        <p:spPr>
          <a:xfrm>
            <a:off x="2329277" y="1290320"/>
            <a:ext cx="6619045" cy="1879600"/>
          </a:xfrm>
          <a:prstGeom prst="rect">
            <a:avLst/>
          </a:prstGeom>
        </p:spPr>
      </p:pic>
      <p:sp>
        <p:nvSpPr>
          <p:cNvPr id="5" name="TextBox 4">
            <a:extLst>
              <a:ext uri="{FF2B5EF4-FFF2-40B4-BE49-F238E27FC236}">
                <a16:creationId xmlns:a16="http://schemas.microsoft.com/office/drawing/2014/main" id="{7B537813-7454-C54E-A775-3D4E4FBC850D}"/>
              </a:ext>
            </a:extLst>
          </p:cNvPr>
          <p:cNvSpPr txBox="1"/>
          <p:nvPr/>
        </p:nvSpPr>
        <p:spPr>
          <a:xfrm>
            <a:off x="1660770" y="3423920"/>
            <a:ext cx="8872415" cy="1754326"/>
          </a:xfrm>
          <a:prstGeom prst="rect">
            <a:avLst/>
          </a:prstGeom>
          <a:noFill/>
        </p:spPr>
        <p:txBody>
          <a:bodyPr wrap="square" rtlCol="0">
            <a:spAutoFit/>
          </a:bodyPr>
          <a:lstStyle/>
          <a:p>
            <a:pPr algn="just"/>
            <a:r>
              <a:rPr lang="en-US" dirty="0"/>
              <a:t>Proposition 4.3 avers that coin value obtains a maximum if all players follow LCR. As the blockchain achieves consensus at the earliest possible time when all players follow LCR, coin prices achieve a maximum in this case. Proposition 4.3 also states that following NSS instead of LCR when all other players follow LCR strictly reduces coin value. This ﬁnding undermines the Nothing-at-Stake problem as it establishes that following NSS imposes a cost upon stakeholders.</a:t>
            </a:r>
          </a:p>
        </p:txBody>
      </p:sp>
    </p:spTree>
    <p:extLst>
      <p:ext uri="{BB962C8B-B14F-4D97-AF65-F5344CB8AC3E}">
        <p14:creationId xmlns:p14="http://schemas.microsoft.com/office/powerpoint/2010/main" val="3104233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2170</TotalTime>
  <Words>1216</Words>
  <Application>Microsoft Macintosh PowerPoint</Application>
  <PresentationFormat>Widescreen</PresentationFormat>
  <Paragraphs>67</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等线</vt:lpstr>
      <vt:lpstr>等线 Light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Lexing Fang</dc:creator>
  <cp:lastModifiedBy>Lexing Fang</cp:lastModifiedBy>
  <cp:revision>77</cp:revision>
  <dcterms:created xsi:type="dcterms:W3CDTF">2018-09-12T19:40:59Z</dcterms:created>
  <dcterms:modified xsi:type="dcterms:W3CDTF">2018-09-17T16:37:20Z</dcterms:modified>
</cp:coreProperties>
</file>